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2" r:id="rId2"/>
    <p:sldMasterId id="2147483665" r:id="rId3"/>
    <p:sldMasterId id="2147483672" r:id="rId4"/>
  </p:sldMasterIdLst>
  <p:notesMasterIdLst>
    <p:notesMasterId r:id="rId42"/>
  </p:notesMasterIdLst>
  <p:handoutMasterIdLst>
    <p:handoutMasterId r:id="rId43"/>
  </p:handoutMasterIdLst>
  <p:sldIdLst>
    <p:sldId id="1166" r:id="rId5"/>
    <p:sldId id="1187" r:id="rId6"/>
    <p:sldId id="1191" r:id="rId7"/>
    <p:sldId id="1192" r:id="rId8"/>
    <p:sldId id="1188" r:id="rId9"/>
    <p:sldId id="1189" r:id="rId10"/>
    <p:sldId id="1170" r:id="rId11"/>
    <p:sldId id="1171" r:id="rId12"/>
    <p:sldId id="1172" r:id="rId13"/>
    <p:sldId id="1173" r:id="rId14"/>
    <p:sldId id="1142" r:id="rId15"/>
    <p:sldId id="1156" r:id="rId16"/>
    <p:sldId id="1162" r:id="rId17"/>
    <p:sldId id="1163" r:id="rId18"/>
    <p:sldId id="1167" r:id="rId19"/>
    <p:sldId id="1143" r:id="rId20"/>
    <p:sldId id="1161" r:id="rId21"/>
    <p:sldId id="1148" r:id="rId22"/>
    <p:sldId id="1149" r:id="rId23"/>
    <p:sldId id="1150" r:id="rId24"/>
    <p:sldId id="1151" r:id="rId25"/>
    <p:sldId id="1152" r:id="rId26"/>
    <p:sldId id="1124" r:id="rId27"/>
    <p:sldId id="1147" r:id="rId28"/>
    <p:sldId id="1154" r:id="rId29"/>
    <p:sldId id="1155" r:id="rId30"/>
    <p:sldId id="1174" r:id="rId31"/>
    <p:sldId id="1175" r:id="rId32"/>
    <p:sldId id="1176" r:id="rId33"/>
    <p:sldId id="1178" r:id="rId34"/>
    <p:sldId id="1179" r:id="rId35"/>
    <p:sldId id="1180" r:id="rId36"/>
    <p:sldId id="1181" r:id="rId37"/>
    <p:sldId id="1182" r:id="rId38"/>
    <p:sldId id="1183" r:id="rId39"/>
    <p:sldId id="1093" r:id="rId40"/>
    <p:sldId id="1094" r:id="rId41"/>
  </p:sldIdLst>
  <p:sldSz cx="9144000" cy="5143500" type="screen16x9"/>
  <p:notesSz cx="7315200" cy="9601200"/>
  <p:embeddedFontLst>
    <p:embeddedFont>
      <p:font typeface="cmr5" panose="020B0604020202020204"/>
      <p:regular r:id="rId44"/>
    </p:embeddedFont>
    <p:embeddedFont>
      <p:font typeface="CMMI8" panose="020B0604020202020204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msy7" panose="020B0604020202020204"/>
      <p:regular r:id="rId50"/>
    </p:embeddedFont>
    <p:embeddedFont>
      <p:font typeface="CMMI7" panose="020B0604020202020204"/>
      <p:regular r:id="rId51"/>
    </p:embeddedFont>
    <p:embeddedFont>
      <p:font typeface="CMR10" panose="020B0604020202020204"/>
      <p:regular r:id="rId52"/>
    </p:embeddedFont>
    <p:embeddedFont>
      <p:font typeface="cmmi6" panose="020B0604020202020204"/>
      <p:regular r:id="rId53"/>
    </p:embeddedFont>
    <p:embeddedFont>
      <p:font typeface="CMMI10" panose="020B0604020202020204"/>
      <p:regular r:id="rId54"/>
    </p:embeddedFont>
    <p:embeddedFont>
      <p:font typeface="LCMSS8" panose="020B0604020202020204"/>
      <p:regular r:id="rId55"/>
    </p:embeddedFont>
    <p:embeddedFont>
      <p:font typeface="CMSY8" panose="020B0604020202020204"/>
      <p:regular r:id="rId56"/>
    </p:embeddedFont>
    <p:embeddedFont>
      <p:font typeface="cmr8" panose="020B0604020202020204"/>
      <p:regular r:id="rId57"/>
    </p:embeddedFont>
    <p:embeddedFont>
      <p:font typeface="CMR7" panose="020B0604020202020204"/>
      <p:regular r:id="rId58"/>
    </p:embeddedFont>
    <p:embeddedFont>
      <p:font typeface="CMEX10" panose="020B0604020202020204"/>
      <p:regular r:id="rId59"/>
    </p:embeddedFont>
    <p:embeddedFont>
      <p:font typeface="linew10" panose="020B0500000000000000"/>
      <p:regular r:id="rId60"/>
    </p:embeddedFont>
    <p:embeddedFont>
      <p:font typeface="cmsy10" panose="020B0604020202020204"/>
      <p:regular r:id="rId61"/>
    </p:embeddedFont>
    <p:embeddedFont>
      <p:font typeface="cmmi5" panose="020B0604020202020204"/>
      <p:regular r:id="rId62"/>
    </p:embeddedFont>
  </p:embeddedFontLst>
  <p:custDataLst>
    <p:tags r:id="rId6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00CC00"/>
    <a:srgbClr val="993300"/>
    <a:srgbClr val="FFFF00"/>
    <a:srgbClr val="0000FF"/>
    <a:srgbClr val="FF9933"/>
    <a:srgbClr val="FF9900"/>
    <a:srgbClr val="33CC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99" autoAdjust="0"/>
    <p:restoredTop sz="84125" autoAdjust="0"/>
  </p:normalViewPr>
  <p:slideViewPr>
    <p:cSldViewPr>
      <p:cViewPr varScale="1">
        <p:scale>
          <a:sx n="98" d="100"/>
          <a:sy n="98" d="100"/>
        </p:scale>
        <p:origin x="978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498" y="-90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X:\alo\SLIDES\MadoffComparison\compar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85892652802456E-2"/>
          <c:y val="4.0472497744569104E-2"/>
          <c:w val="0.84816474606439962"/>
          <c:h val="0.88637783138605442"/>
        </c:manualLayout>
      </c:layout>
      <c:lineChart>
        <c:grouping val="standard"/>
        <c:varyColors val="0"/>
        <c:ser>
          <c:idx val="0"/>
          <c:order val="0"/>
          <c:tx>
            <c:v>U.S. Treasury Bills</c:v>
          </c:tx>
          <c:spPr>
            <a:ln>
              <a:solidFill>
                <a:srgbClr val="00CC00"/>
              </a:solidFill>
            </a:ln>
          </c:spPr>
          <c:marker>
            <c:symbol val="none"/>
          </c:marker>
          <c:cat>
            <c:numRef>
              <c:f>WRDS!$A$565:$A$842</c:f>
              <c:numCache>
                <c:formatCode>General</c:formatCode>
                <c:ptCount val="278"/>
                <c:pt idx="0">
                  <c:v>19901130</c:v>
                </c:pt>
                <c:pt idx="1">
                  <c:v>19901231</c:v>
                </c:pt>
                <c:pt idx="2">
                  <c:v>19910131</c:v>
                </c:pt>
                <c:pt idx="3">
                  <c:v>19910228</c:v>
                </c:pt>
                <c:pt idx="4">
                  <c:v>19910328</c:v>
                </c:pt>
                <c:pt idx="5">
                  <c:v>19910430</c:v>
                </c:pt>
                <c:pt idx="6">
                  <c:v>19910531</c:v>
                </c:pt>
                <c:pt idx="7">
                  <c:v>19910628</c:v>
                </c:pt>
                <c:pt idx="8">
                  <c:v>19910731</c:v>
                </c:pt>
                <c:pt idx="9">
                  <c:v>19910830</c:v>
                </c:pt>
                <c:pt idx="10">
                  <c:v>19910930</c:v>
                </c:pt>
                <c:pt idx="11">
                  <c:v>19911031</c:v>
                </c:pt>
                <c:pt idx="12">
                  <c:v>19911129</c:v>
                </c:pt>
                <c:pt idx="13">
                  <c:v>19911231</c:v>
                </c:pt>
                <c:pt idx="14">
                  <c:v>19920131</c:v>
                </c:pt>
                <c:pt idx="15">
                  <c:v>19920228</c:v>
                </c:pt>
                <c:pt idx="16">
                  <c:v>19920331</c:v>
                </c:pt>
                <c:pt idx="17">
                  <c:v>19920430</c:v>
                </c:pt>
                <c:pt idx="18">
                  <c:v>19920529</c:v>
                </c:pt>
                <c:pt idx="19">
                  <c:v>19920630</c:v>
                </c:pt>
                <c:pt idx="20">
                  <c:v>19920731</c:v>
                </c:pt>
                <c:pt idx="21">
                  <c:v>19920831</c:v>
                </c:pt>
                <c:pt idx="22">
                  <c:v>19920930</c:v>
                </c:pt>
                <c:pt idx="23">
                  <c:v>19921030</c:v>
                </c:pt>
                <c:pt idx="24">
                  <c:v>19921130</c:v>
                </c:pt>
                <c:pt idx="25">
                  <c:v>19921231</c:v>
                </c:pt>
                <c:pt idx="26">
                  <c:v>19930129</c:v>
                </c:pt>
                <c:pt idx="27">
                  <c:v>19930226</c:v>
                </c:pt>
                <c:pt idx="28">
                  <c:v>19930331</c:v>
                </c:pt>
                <c:pt idx="29">
                  <c:v>19930430</c:v>
                </c:pt>
                <c:pt idx="30">
                  <c:v>19930528</c:v>
                </c:pt>
                <c:pt idx="31">
                  <c:v>19930630</c:v>
                </c:pt>
                <c:pt idx="32">
                  <c:v>19930730</c:v>
                </c:pt>
                <c:pt idx="33">
                  <c:v>19930831</c:v>
                </c:pt>
                <c:pt idx="34">
                  <c:v>19930930</c:v>
                </c:pt>
                <c:pt idx="35">
                  <c:v>19931029</c:v>
                </c:pt>
                <c:pt idx="36">
                  <c:v>19931130</c:v>
                </c:pt>
                <c:pt idx="37">
                  <c:v>19931231</c:v>
                </c:pt>
                <c:pt idx="38">
                  <c:v>19940131</c:v>
                </c:pt>
                <c:pt idx="39">
                  <c:v>19940228</c:v>
                </c:pt>
                <c:pt idx="40">
                  <c:v>19940331</c:v>
                </c:pt>
                <c:pt idx="41">
                  <c:v>19940429</c:v>
                </c:pt>
                <c:pt idx="42">
                  <c:v>19940531</c:v>
                </c:pt>
                <c:pt idx="43">
                  <c:v>19940630</c:v>
                </c:pt>
                <c:pt idx="44">
                  <c:v>19940729</c:v>
                </c:pt>
                <c:pt idx="45">
                  <c:v>19940831</c:v>
                </c:pt>
                <c:pt idx="46">
                  <c:v>19940930</c:v>
                </c:pt>
                <c:pt idx="47">
                  <c:v>19941031</c:v>
                </c:pt>
                <c:pt idx="48">
                  <c:v>19941130</c:v>
                </c:pt>
                <c:pt idx="49">
                  <c:v>19941230</c:v>
                </c:pt>
                <c:pt idx="50">
                  <c:v>19950131</c:v>
                </c:pt>
                <c:pt idx="51">
                  <c:v>19950228</c:v>
                </c:pt>
                <c:pt idx="52">
                  <c:v>19950331</c:v>
                </c:pt>
                <c:pt idx="53">
                  <c:v>19950428</c:v>
                </c:pt>
                <c:pt idx="54">
                  <c:v>19950531</c:v>
                </c:pt>
                <c:pt idx="55">
                  <c:v>19950630</c:v>
                </c:pt>
                <c:pt idx="56">
                  <c:v>19950731</c:v>
                </c:pt>
                <c:pt idx="57">
                  <c:v>19950831</c:v>
                </c:pt>
                <c:pt idx="58">
                  <c:v>19950929</c:v>
                </c:pt>
                <c:pt idx="59">
                  <c:v>19951031</c:v>
                </c:pt>
                <c:pt idx="60">
                  <c:v>19951130</c:v>
                </c:pt>
                <c:pt idx="61">
                  <c:v>19951229</c:v>
                </c:pt>
                <c:pt idx="62">
                  <c:v>19960131</c:v>
                </c:pt>
                <c:pt idx="63">
                  <c:v>19960229</c:v>
                </c:pt>
                <c:pt idx="64">
                  <c:v>19960329</c:v>
                </c:pt>
                <c:pt idx="65">
                  <c:v>19960430</c:v>
                </c:pt>
                <c:pt idx="66">
                  <c:v>19960531</c:v>
                </c:pt>
                <c:pt idx="67">
                  <c:v>19960628</c:v>
                </c:pt>
                <c:pt idx="68">
                  <c:v>19960731</c:v>
                </c:pt>
                <c:pt idx="69">
                  <c:v>19960830</c:v>
                </c:pt>
                <c:pt idx="70">
                  <c:v>19960930</c:v>
                </c:pt>
                <c:pt idx="71">
                  <c:v>19961031</c:v>
                </c:pt>
                <c:pt idx="72">
                  <c:v>19961129</c:v>
                </c:pt>
                <c:pt idx="73">
                  <c:v>19961231</c:v>
                </c:pt>
                <c:pt idx="74">
                  <c:v>19970131</c:v>
                </c:pt>
                <c:pt idx="75">
                  <c:v>19970228</c:v>
                </c:pt>
                <c:pt idx="76">
                  <c:v>19970331</c:v>
                </c:pt>
                <c:pt idx="77">
                  <c:v>19970430</c:v>
                </c:pt>
                <c:pt idx="78">
                  <c:v>19970530</c:v>
                </c:pt>
                <c:pt idx="79">
                  <c:v>19970630</c:v>
                </c:pt>
                <c:pt idx="80">
                  <c:v>19970731</c:v>
                </c:pt>
                <c:pt idx="81">
                  <c:v>19970829</c:v>
                </c:pt>
                <c:pt idx="82">
                  <c:v>19970930</c:v>
                </c:pt>
                <c:pt idx="83">
                  <c:v>19971031</c:v>
                </c:pt>
                <c:pt idx="84">
                  <c:v>19971128</c:v>
                </c:pt>
                <c:pt idx="85">
                  <c:v>19971231</c:v>
                </c:pt>
                <c:pt idx="86">
                  <c:v>19980130</c:v>
                </c:pt>
                <c:pt idx="87">
                  <c:v>19980227</c:v>
                </c:pt>
                <c:pt idx="88">
                  <c:v>19980331</c:v>
                </c:pt>
                <c:pt idx="89">
                  <c:v>19980430</c:v>
                </c:pt>
                <c:pt idx="90">
                  <c:v>19980529</c:v>
                </c:pt>
                <c:pt idx="91">
                  <c:v>19980630</c:v>
                </c:pt>
                <c:pt idx="92">
                  <c:v>19980731</c:v>
                </c:pt>
                <c:pt idx="93">
                  <c:v>19980831</c:v>
                </c:pt>
                <c:pt idx="94">
                  <c:v>19980930</c:v>
                </c:pt>
                <c:pt idx="95">
                  <c:v>19981030</c:v>
                </c:pt>
                <c:pt idx="96">
                  <c:v>19981130</c:v>
                </c:pt>
                <c:pt idx="97">
                  <c:v>19981231</c:v>
                </c:pt>
                <c:pt idx="98">
                  <c:v>19990129</c:v>
                </c:pt>
                <c:pt idx="99">
                  <c:v>19990226</c:v>
                </c:pt>
                <c:pt idx="100">
                  <c:v>19990331</c:v>
                </c:pt>
                <c:pt idx="101">
                  <c:v>19990430</c:v>
                </c:pt>
                <c:pt idx="102">
                  <c:v>19990528</c:v>
                </c:pt>
                <c:pt idx="103">
                  <c:v>19990630</c:v>
                </c:pt>
                <c:pt idx="104">
                  <c:v>19990730</c:v>
                </c:pt>
                <c:pt idx="105">
                  <c:v>19990831</c:v>
                </c:pt>
                <c:pt idx="106">
                  <c:v>19990930</c:v>
                </c:pt>
                <c:pt idx="107">
                  <c:v>19991029</c:v>
                </c:pt>
                <c:pt idx="108">
                  <c:v>19991130</c:v>
                </c:pt>
                <c:pt idx="109">
                  <c:v>19991231</c:v>
                </c:pt>
                <c:pt idx="110">
                  <c:v>20000131</c:v>
                </c:pt>
                <c:pt idx="111">
                  <c:v>20000229</c:v>
                </c:pt>
                <c:pt idx="112">
                  <c:v>20000331</c:v>
                </c:pt>
                <c:pt idx="113">
                  <c:v>20000428</c:v>
                </c:pt>
                <c:pt idx="114">
                  <c:v>20000531</c:v>
                </c:pt>
                <c:pt idx="115">
                  <c:v>20000630</c:v>
                </c:pt>
                <c:pt idx="116">
                  <c:v>20000731</c:v>
                </c:pt>
                <c:pt idx="117">
                  <c:v>20000831</c:v>
                </c:pt>
                <c:pt idx="118">
                  <c:v>20000929</c:v>
                </c:pt>
                <c:pt idx="119">
                  <c:v>20001031</c:v>
                </c:pt>
                <c:pt idx="120">
                  <c:v>20001130</c:v>
                </c:pt>
                <c:pt idx="121">
                  <c:v>20001229</c:v>
                </c:pt>
                <c:pt idx="122">
                  <c:v>20010131</c:v>
                </c:pt>
                <c:pt idx="123">
                  <c:v>20010228</c:v>
                </c:pt>
                <c:pt idx="124">
                  <c:v>20010330</c:v>
                </c:pt>
                <c:pt idx="125">
                  <c:v>20010430</c:v>
                </c:pt>
                <c:pt idx="126">
                  <c:v>20010531</c:v>
                </c:pt>
                <c:pt idx="127">
                  <c:v>20010629</c:v>
                </c:pt>
                <c:pt idx="128">
                  <c:v>20010731</c:v>
                </c:pt>
                <c:pt idx="129">
                  <c:v>20010831</c:v>
                </c:pt>
                <c:pt idx="130">
                  <c:v>20010928</c:v>
                </c:pt>
                <c:pt idx="131">
                  <c:v>20011031</c:v>
                </c:pt>
                <c:pt idx="132">
                  <c:v>20011130</c:v>
                </c:pt>
                <c:pt idx="133">
                  <c:v>20011231</c:v>
                </c:pt>
                <c:pt idx="134">
                  <c:v>20020131</c:v>
                </c:pt>
                <c:pt idx="135">
                  <c:v>20020228</c:v>
                </c:pt>
                <c:pt idx="136">
                  <c:v>20020328</c:v>
                </c:pt>
                <c:pt idx="137">
                  <c:v>20020430</c:v>
                </c:pt>
                <c:pt idx="138">
                  <c:v>20020531</c:v>
                </c:pt>
                <c:pt idx="139">
                  <c:v>20020628</c:v>
                </c:pt>
                <c:pt idx="140">
                  <c:v>20020731</c:v>
                </c:pt>
                <c:pt idx="141">
                  <c:v>20020830</c:v>
                </c:pt>
                <c:pt idx="142">
                  <c:v>20020930</c:v>
                </c:pt>
                <c:pt idx="143">
                  <c:v>20021031</c:v>
                </c:pt>
                <c:pt idx="144">
                  <c:v>20021129</c:v>
                </c:pt>
                <c:pt idx="145">
                  <c:v>20021231</c:v>
                </c:pt>
                <c:pt idx="146">
                  <c:v>20030131</c:v>
                </c:pt>
                <c:pt idx="147">
                  <c:v>20030228</c:v>
                </c:pt>
                <c:pt idx="148">
                  <c:v>20030331</c:v>
                </c:pt>
                <c:pt idx="149">
                  <c:v>20030430</c:v>
                </c:pt>
                <c:pt idx="150">
                  <c:v>20030530</c:v>
                </c:pt>
                <c:pt idx="151">
                  <c:v>20030630</c:v>
                </c:pt>
                <c:pt idx="152">
                  <c:v>20030731</c:v>
                </c:pt>
                <c:pt idx="153">
                  <c:v>20030829</c:v>
                </c:pt>
                <c:pt idx="154">
                  <c:v>20030930</c:v>
                </c:pt>
                <c:pt idx="155">
                  <c:v>20031031</c:v>
                </c:pt>
                <c:pt idx="156">
                  <c:v>20031128</c:v>
                </c:pt>
                <c:pt idx="157">
                  <c:v>20031231</c:v>
                </c:pt>
                <c:pt idx="158">
                  <c:v>20040130</c:v>
                </c:pt>
                <c:pt idx="159">
                  <c:v>20040227</c:v>
                </c:pt>
                <c:pt idx="160">
                  <c:v>20040331</c:v>
                </c:pt>
                <c:pt idx="161">
                  <c:v>20040430</c:v>
                </c:pt>
                <c:pt idx="162">
                  <c:v>20040528</c:v>
                </c:pt>
                <c:pt idx="163">
                  <c:v>20040630</c:v>
                </c:pt>
                <c:pt idx="164">
                  <c:v>20040730</c:v>
                </c:pt>
                <c:pt idx="165">
                  <c:v>20040831</c:v>
                </c:pt>
                <c:pt idx="166">
                  <c:v>20040930</c:v>
                </c:pt>
                <c:pt idx="167">
                  <c:v>20041029</c:v>
                </c:pt>
                <c:pt idx="168">
                  <c:v>20041130</c:v>
                </c:pt>
                <c:pt idx="169">
                  <c:v>20041231</c:v>
                </c:pt>
                <c:pt idx="170">
                  <c:v>20050131</c:v>
                </c:pt>
                <c:pt idx="171">
                  <c:v>20050228</c:v>
                </c:pt>
                <c:pt idx="172">
                  <c:v>20050331</c:v>
                </c:pt>
                <c:pt idx="173">
                  <c:v>20050429</c:v>
                </c:pt>
                <c:pt idx="174">
                  <c:v>20050531</c:v>
                </c:pt>
                <c:pt idx="175">
                  <c:v>20050630</c:v>
                </c:pt>
                <c:pt idx="176">
                  <c:v>20050729</c:v>
                </c:pt>
                <c:pt idx="177">
                  <c:v>20050831</c:v>
                </c:pt>
                <c:pt idx="178">
                  <c:v>20050930</c:v>
                </c:pt>
                <c:pt idx="179">
                  <c:v>20051031</c:v>
                </c:pt>
                <c:pt idx="180">
                  <c:v>20051130</c:v>
                </c:pt>
                <c:pt idx="181">
                  <c:v>20051230</c:v>
                </c:pt>
                <c:pt idx="182">
                  <c:v>20060131</c:v>
                </c:pt>
                <c:pt idx="183">
                  <c:v>20060228</c:v>
                </c:pt>
                <c:pt idx="184">
                  <c:v>20060331</c:v>
                </c:pt>
                <c:pt idx="185">
                  <c:v>20060428</c:v>
                </c:pt>
                <c:pt idx="186">
                  <c:v>20060531</c:v>
                </c:pt>
                <c:pt idx="187">
                  <c:v>20060630</c:v>
                </c:pt>
                <c:pt idx="188">
                  <c:v>20060731</c:v>
                </c:pt>
                <c:pt idx="189">
                  <c:v>20060831</c:v>
                </c:pt>
                <c:pt idx="190">
                  <c:v>20060929</c:v>
                </c:pt>
                <c:pt idx="191">
                  <c:v>20061031</c:v>
                </c:pt>
                <c:pt idx="192">
                  <c:v>20061130</c:v>
                </c:pt>
                <c:pt idx="193">
                  <c:v>20061229</c:v>
                </c:pt>
                <c:pt idx="194">
                  <c:v>20070131</c:v>
                </c:pt>
                <c:pt idx="195">
                  <c:v>20070228</c:v>
                </c:pt>
                <c:pt idx="196">
                  <c:v>20070330</c:v>
                </c:pt>
                <c:pt idx="197">
                  <c:v>20070430</c:v>
                </c:pt>
                <c:pt idx="198">
                  <c:v>20070531</c:v>
                </c:pt>
                <c:pt idx="199">
                  <c:v>20070629</c:v>
                </c:pt>
                <c:pt idx="200">
                  <c:v>20070731</c:v>
                </c:pt>
                <c:pt idx="201">
                  <c:v>20070831</c:v>
                </c:pt>
                <c:pt idx="202">
                  <c:v>20070928</c:v>
                </c:pt>
                <c:pt idx="203">
                  <c:v>20071031</c:v>
                </c:pt>
                <c:pt idx="204">
                  <c:v>20071130</c:v>
                </c:pt>
                <c:pt idx="205">
                  <c:v>20071231</c:v>
                </c:pt>
                <c:pt idx="206">
                  <c:v>20080131</c:v>
                </c:pt>
                <c:pt idx="207">
                  <c:v>20080229</c:v>
                </c:pt>
                <c:pt idx="208">
                  <c:v>20080331</c:v>
                </c:pt>
                <c:pt idx="209">
                  <c:v>20080430</c:v>
                </c:pt>
                <c:pt idx="210">
                  <c:v>20080530</c:v>
                </c:pt>
                <c:pt idx="211">
                  <c:v>20080630</c:v>
                </c:pt>
                <c:pt idx="212">
                  <c:v>20080731</c:v>
                </c:pt>
                <c:pt idx="213">
                  <c:v>20080829</c:v>
                </c:pt>
                <c:pt idx="214">
                  <c:v>20080930</c:v>
                </c:pt>
                <c:pt idx="215">
                  <c:v>20081031</c:v>
                </c:pt>
                <c:pt idx="216">
                  <c:v>20081128</c:v>
                </c:pt>
                <c:pt idx="217">
                  <c:v>20081231</c:v>
                </c:pt>
                <c:pt idx="218">
                  <c:v>20090130</c:v>
                </c:pt>
                <c:pt idx="219">
                  <c:v>20090227</c:v>
                </c:pt>
                <c:pt idx="220">
                  <c:v>20090331</c:v>
                </c:pt>
                <c:pt idx="221">
                  <c:v>20090430</c:v>
                </c:pt>
                <c:pt idx="222">
                  <c:v>20090529</c:v>
                </c:pt>
                <c:pt idx="223">
                  <c:v>20090630</c:v>
                </c:pt>
                <c:pt idx="224">
                  <c:v>20090731</c:v>
                </c:pt>
                <c:pt idx="225">
                  <c:v>20090831</c:v>
                </c:pt>
                <c:pt idx="226">
                  <c:v>20090930</c:v>
                </c:pt>
                <c:pt idx="227">
                  <c:v>20091030</c:v>
                </c:pt>
                <c:pt idx="228">
                  <c:v>20091130</c:v>
                </c:pt>
                <c:pt idx="229">
                  <c:v>20091231</c:v>
                </c:pt>
                <c:pt idx="230">
                  <c:v>20100129</c:v>
                </c:pt>
                <c:pt idx="231">
                  <c:v>20100226</c:v>
                </c:pt>
                <c:pt idx="232">
                  <c:v>20100331</c:v>
                </c:pt>
                <c:pt idx="233">
                  <c:v>20100430</c:v>
                </c:pt>
                <c:pt idx="234">
                  <c:v>20100528</c:v>
                </c:pt>
                <c:pt idx="235">
                  <c:v>20100630</c:v>
                </c:pt>
                <c:pt idx="236">
                  <c:v>20100730</c:v>
                </c:pt>
                <c:pt idx="237">
                  <c:v>20100831</c:v>
                </c:pt>
                <c:pt idx="238">
                  <c:v>20100930</c:v>
                </c:pt>
                <c:pt idx="239">
                  <c:v>20101029</c:v>
                </c:pt>
                <c:pt idx="240">
                  <c:v>20101130</c:v>
                </c:pt>
                <c:pt idx="241">
                  <c:v>20101231</c:v>
                </c:pt>
                <c:pt idx="242">
                  <c:v>20110131</c:v>
                </c:pt>
                <c:pt idx="243">
                  <c:v>20110228</c:v>
                </c:pt>
                <c:pt idx="244">
                  <c:v>20110331</c:v>
                </c:pt>
                <c:pt idx="245">
                  <c:v>20110429</c:v>
                </c:pt>
                <c:pt idx="246">
                  <c:v>20110531</c:v>
                </c:pt>
                <c:pt idx="247">
                  <c:v>20110630</c:v>
                </c:pt>
                <c:pt idx="248">
                  <c:v>20110729</c:v>
                </c:pt>
                <c:pt idx="249">
                  <c:v>20110831</c:v>
                </c:pt>
                <c:pt idx="250">
                  <c:v>20110930</c:v>
                </c:pt>
                <c:pt idx="251">
                  <c:v>20111031</c:v>
                </c:pt>
                <c:pt idx="252">
                  <c:v>20111130</c:v>
                </c:pt>
                <c:pt idx="253">
                  <c:v>20111230</c:v>
                </c:pt>
                <c:pt idx="254">
                  <c:v>20120131</c:v>
                </c:pt>
                <c:pt idx="255">
                  <c:v>20120229</c:v>
                </c:pt>
                <c:pt idx="256">
                  <c:v>20120330</c:v>
                </c:pt>
                <c:pt idx="257">
                  <c:v>20120430</c:v>
                </c:pt>
                <c:pt idx="258">
                  <c:v>20120531</c:v>
                </c:pt>
                <c:pt idx="259">
                  <c:v>20120629</c:v>
                </c:pt>
                <c:pt idx="260">
                  <c:v>20120731</c:v>
                </c:pt>
                <c:pt idx="261">
                  <c:v>20120831</c:v>
                </c:pt>
                <c:pt idx="262">
                  <c:v>20120928</c:v>
                </c:pt>
                <c:pt idx="263">
                  <c:v>20121031</c:v>
                </c:pt>
                <c:pt idx="264">
                  <c:v>20121130</c:v>
                </c:pt>
                <c:pt idx="265">
                  <c:v>20121231</c:v>
                </c:pt>
                <c:pt idx="266">
                  <c:v>20130131</c:v>
                </c:pt>
                <c:pt idx="267">
                  <c:v>20130228</c:v>
                </c:pt>
                <c:pt idx="268">
                  <c:v>20130328</c:v>
                </c:pt>
                <c:pt idx="269">
                  <c:v>20130430</c:v>
                </c:pt>
                <c:pt idx="270">
                  <c:v>20130531</c:v>
                </c:pt>
                <c:pt idx="271">
                  <c:v>20130628</c:v>
                </c:pt>
                <c:pt idx="272">
                  <c:v>20130731</c:v>
                </c:pt>
                <c:pt idx="273">
                  <c:v>20130830</c:v>
                </c:pt>
                <c:pt idx="274">
                  <c:v>20130930</c:v>
                </c:pt>
                <c:pt idx="275">
                  <c:v>20131031</c:v>
                </c:pt>
                <c:pt idx="276">
                  <c:v>20131129</c:v>
                </c:pt>
                <c:pt idx="277">
                  <c:v>20131231</c:v>
                </c:pt>
              </c:numCache>
            </c:numRef>
          </c:cat>
          <c:val>
            <c:numRef>
              <c:f>WRDS!$F$565:$F$842</c:f>
              <c:numCache>
                <c:formatCode>General</c:formatCode>
                <c:ptCount val="278"/>
                <c:pt idx="0">
                  <c:v>1</c:v>
                </c:pt>
                <c:pt idx="1">
                  <c:v>1.006</c:v>
                </c:pt>
                <c:pt idx="2">
                  <c:v>1.0112311999999859</c:v>
                </c:pt>
                <c:pt idx="3">
                  <c:v>1.0160851097600185</c:v>
                </c:pt>
                <c:pt idx="4">
                  <c:v>1.0205558842429441</c:v>
                </c:pt>
                <c:pt idx="5">
                  <c:v>1.0259648304294096</c:v>
                </c:pt>
                <c:pt idx="6">
                  <c:v>1.0307868651324499</c:v>
                </c:pt>
                <c:pt idx="7">
                  <c:v>1.0351161699660247</c:v>
                </c:pt>
                <c:pt idx="8">
                  <c:v>1.0401882391988522</c:v>
                </c:pt>
                <c:pt idx="9">
                  <c:v>1.0449731050991538</c:v>
                </c:pt>
                <c:pt idx="10">
                  <c:v>1.0497799813826099</c:v>
                </c:pt>
                <c:pt idx="11">
                  <c:v>1.0541890573044042</c:v>
                </c:pt>
                <c:pt idx="12">
                  <c:v>1.0583003946279048</c:v>
                </c:pt>
                <c:pt idx="13">
                  <c:v>1.0623219361274898</c:v>
                </c:pt>
                <c:pt idx="14">
                  <c:v>1.0659338307103239</c:v>
                </c:pt>
                <c:pt idx="15">
                  <c:v>1.0689184454363141</c:v>
                </c:pt>
                <c:pt idx="16">
                  <c:v>1.0725527681508129</c:v>
                </c:pt>
                <c:pt idx="17">
                  <c:v>1.0759849370088796</c:v>
                </c:pt>
                <c:pt idx="18">
                  <c:v>1.0789976948325044</c:v>
                </c:pt>
                <c:pt idx="19">
                  <c:v>1.0824504874559686</c:v>
                </c:pt>
                <c:pt idx="20">
                  <c:v>1.0858060839670818</c:v>
                </c:pt>
                <c:pt idx="21">
                  <c:v>1.0886291797853966</c:v>
                </c:pt>
                <c:pt idx="22">
                  <c:v>1.0914596156528378</c:v>
                </c:pt>
                <c:pt idx="23">
                  <c:v>1.0939699727688399</c:v>
                </c:pt>
                <c:pt idx="24">
                  <c:v>1.0964861037062306</c:v>
                </c:pt>
                <c:pt idx="25">
                  <c:v>1.0995562647965982</c:v>
                </c:pt>
                <c:pt idx="26">
                  <c:v>1.1020852442056221</c:v>
                </c:pt>
                <c:pt idx="27">
                  <c:v>1.1045098317428703</c:v>
                </c:pt>
                <c:pt idx="28">
                  <c:v>1.107271106322228</c:v>
                </c:pt>
                <c:pt idx="29">
                  <c:v>1.1099285569773998</c:v>
                </c:pt>
                <c:pt idx="30">
                  <c:v>1.1123703998027521</c:v>
                </c:pt>
                <c:pt idx="31">
                  <c:v>1.1151513258022581</c:v>
                </c:pt>
                <c:pt idx="32">
                  <c:v>1.1178276889841656</c:v>
                </c:pt>
                <c:pt idx="33">
                  <c:v>1.1206222582066436</c:v>
                </c:pt>
                <c:pt idx="34">
                  <c:v>1.1235358760779808</c:v>
                </c:pt>
                <c:pt idx="35">
                  <c:v>1.1260076550053524</c:v>
                </c:pt>
                <c:pt idx="36">
                  <c:v>1.1288226741428657</c:v>
                </c:pt>
                <c:pt idx="37">
                  <c:v>1.1314189662934082</c:v>
                </c:pt>
                <c:pt idx="38">
                  <c:v>1.1342475137091281</c:v>
                </c:pt>
                <c:pt idx="39">
                  <c:v>1.1366294334879168</c:v>
                </c:pt>
                <c:pt idx="40">
                  <c:v>1.1396983329583339</c:v>
                </c:pt>
                <c:pt idx="41">
                  <c:v>1.1427755184573221</c:v>
                </c:pt>
                <c:pt idx="42">
                  <c:v>1.1464324001163861</c:v>
                </c:pt>
                <c:pt idx="43">
                  <c:v>1.1499863405567461</c:v>
                </c:pt>
                <c:pt idx="44">
                  <c:v>1.153206302310305</c:v>
                </c:pt>
                <c:pt idx="45">
                  <c:v>1.1574731656288655</c:v>
                </c:pt>
                <c:pt idx="46">
                  <c:v>1.1617558163416801</c:v>
                </c:pt>
                <c:pt idx="47">
                  <c:v>1.1661704884437927</c:v>
                </c:pt>
                <c:pt idx="48">
                  <c:v>1.1704853192510365</c:v>
                </c:pt>
                <c:pt idx="49">
                  <c:v>1.1756354546557373</c:v>
                </c:pt>
                <c:pt idx="50">
                  <c:v>1.1805731235652976</c:v>
                </c:pt>
                <c:pt idx="51">
                  <c:v>1.1852954160595399</c:v>
                </c:pt>
                <c:pt idx="52">
                  <c:v>1.1907477749734328</c:v>
                </c:pt>
                <c:pt idx="53">
                  <c:v>1.1959870651833107</c:v>
                </c:pt>
                <c:pt idx="54">
                  <c:v>1.2024453953352858</c:v>
                </c:pt>
                <c:pt idx="55">
                  <c:v>1.2080968886933618</c:v>
                </c:pt>
                <c:pt idx="56">
                  <c:v>1.2135333246924818</c:v>
                </c:pt>
                <c:pt idx="57">
                  <c:v>1.2192369313185369</c:v>
                </c:pt>
                <c:pt idx="58">
                  <c:v>1.2244796501232058</c:v>
                </c:pt>
                <c:pt idx="59">
                  <c:v>1.230234704478786</c:v>
                </c:pt>
                <c:pt idx="60">
                  <c:v>1.2354016902375715</c:v>
                </c:pt>
                <c:pt idx="61">
                  <c:v>1.2414551585197604</c:v>
                </c:pt>
                <c:pt idx="62">
                  <c:v>1.2467934157013938</c:v>
                </c:pt>
                <c:pt idx="63">
                  <c:v>1.2516559100226308</c:v>
                </c:pt>
                <c:pt idx="64">
                  <c:v>1.2565373680717331</c:v>
                </c:pt>
                <c:pt idx="65">
                  <c:v>1.2623174399648633</c:v>
                </c:pt>
                <c:pt idx="66">
                  <c:v>1.2676191732127013</c:v>
                </c:pt>
                <c:pt idx="67">
                  <c:v>1.2726896499055522</c:v>
                </c:pt>
                <c:pt idx="68">
                  <c:v>1.2784167533301272</c:v>
                </c:pt>
                <c:pt idx="69">
                  <c:v>1.2836582620187806</c:v>
                </c:pt>
                <c:pt idx="70">
                  <c:v>1.2893063583716518</c:v>
                </c:pt>
                <c:pt idx="71">
                  <c:v>1.2947214450768239</c:v>
                </c:pt>
                <c:pt idx="72">
                  <c:v>1.3000298030016393</c:v>
                </c:pt>
                <c:pt idx="73">
                  <c:v>1.3060099400954468</c:v>
                </c:pt>
                <c:pt idx="74">
                  <c:v>1.3118869848258763</c:v>
                </c:pt>
                <c:pt idx="75">
                  <c:v>1.3170033440666973</c:v>
                </c:pt>
                <c:pt idx="76">
                  <c:v>1.3226664584461838</c:v>
                </c:pt>
                <c:pt idx="77">
                  <c:v>1.3283539242175284</c:v>
                </c:pt>
                <c:pt idx="78">
                  <c:v>1.3348628584461684</c:v>
                </c:pt>
                <c:pt idx="79">
                  <c:v>1.3398018510224052</c:v>
                </c:pt>
                <c:pt idx="80">
                  <c:v>1.3455629989818161</c:v>
                </c:pt>
                <c:pt idx="81">
                  <c:v>1.3510798072776398</c:v>
                </c:pt>
                <c:pt idx="82">
                  <c:v>1.3570245584296468</c:v>
                </c:pt>
                <c:pt idx="83">
                  <c:v>1.3627240615750673</c:v>
                </c:pt>
                <c:pt idx="84">
                  <c:v>1.36803868541521</c:v>
                </c:pt>
                <c:pt idx="85">
                  <c:v>1.3746052711052041</c:v>
                </c:pt>
                <c:pt idx="86">
                  <c:v>1.3805160737709561</c:v>
                </c:pt>
                <c:pt idx="87">
                  <c:v>1.3859000864586619</c:v>
                </c:pt>
                <c:pt idx="88">
                  <c:v>1.3913050967958507</c:v>
                </c:pt>
                <c:pt idx="89">
                  <c:v>1.3972877087120741</c:v>
                </c:pt>
                <c:pt idx="90">
                  <c:v>1.402876859546921</c:v>
                </c:pt>
                <c:pt idx="91">
                  <c:v>1.4086286546710634</c:v>
                </c:pt>
                <c:pt idx="92">
                  <c:v>1.414263169289748</c:v>
                </c:pt>
                <c:pt idx="93">
                  <c:v>1.4203445009176934</c:v>
                </c:pt>
                <c:pt idx="94">
                  <c:v>1.4268780856219148</c:v>
                </c:pt>
                <c:pt idx="95">
                  <c:v>1.4314440954958854</c:v>
                </c:pt>
                <c:pt idx="96">
                  <c:v>1.4358815721919418</c:v>
                </c:pt>
                <c:pt idx="97">
                  <c:v>1.4413379221662721</c:v>
                </c:pt>
                <c:pt idx="98">
                  <c:v>1.4463826048938666</c:v>
                </c:pt>
                <c:pt idx="99">
                  <c:v>1.4514449440109818</c:v>
                </c:pt>
                <c:pt idx="100">
                  <c:v>1.4576861572702298</c:v>
                </c:pt>
                <c:pt idx="101">
                  <c:v>1.4630795960521157</c:v>
                </c:pt>
                <c:pt idx="102">
                  <c:v>1.4680540666787258</c:v>
                </c:pt>
                <c:pt idx="103">
                  <c:v>1.4739262829453919</c:v>
                </c:pt>
                <c:pt idx="104">
                  <c:v>1.4795272028206006</c:v>
                </c:pt>
                <c:pt idx="105">
                  <c:v>1.485297358911615</c:v>
                </c:pt>
                <c:pt idx="106">
                  <c:v>1.4910900186113698</c:v>
                </c:pt>
                <c:pt idx="107">
                  <c:v>1.4969052696839547</c:v>
                </c:pt>
                <c:pt idx="108">
                  <c:v>1.502294128654817</c:v>
                </c:pt>
                <c:pt idx="109">
                  <c:v>1.5089042228208978</c:v>
                </c:pt>
                <c:pt idx="110">
                  <c:v>1.5150907301344456</c:v>
                </c:pt>
                <c:pt idx="111">
                  <c:v>1.5216056202740418</c:v>
                </c:pt>
                <c:pt idx="112">
                  <c:v>1.5287571666893458</c:v>
                </c:pt>
                <c:pt idx="113">
                  <c:v>1.5357894496561006</c:v>
                </c:pt>
                <c:pt idx="114">
                  <c:v>1.543468396904365</c:v>
                </c:pt>
                <c:pt idx="115">
                  <c:v>1.5496422704919979</c:v>
                </c:pt>
                <c:pt idx="116">
                  <c:v>1.55708055339036</c:v>
                </c:pt>
                <c:pt idx="117">
                  <c:v>1.5648659561573117</c:v>
                </c:pt>
                <c:pt idx="118">
                  <c:v>1.5728467725337141</c:v>
                </c:pt>
                <c:pt idx="119">
                  <c:v>1.5816547144599018</c:v>
                </c:pt>
                <c:pt idx="120">
                  <c:v>1.5897211535036362</c:v>
                </c:pt>
                <c:pt idx="121">
                  <c:v>1.5976697592711542</c:v>
                </c:pt>
                <c:pt idx="122">
                  <c:v>1.6062971759712523</c:v>
                </c:pt>
                <c:pt idx="123">
                  <c:v>1.6124011052399216</c:v>
                </c:pt>
                <c:pt idx="124">
                  <c:v>1.6191731898819341</c:v>
                </c:pt>
                <c:pt idx="125">
                  <c:v>1.6254879653224701</c:v>
                </c:pt>
                <c:pt idx="126">
                  <c:v>1.6306895268115287</c:v>
                </c:pt>
                <c:pt idx="127">
                  <c:v>1.6352554574865727</c:v>
                </c:pt>
                <c:pt idx="128">
                  <c:v>1.6401612238590322</c:v>
                </c:pt>
                <c:pt idx="129">
                  <c:v>1.645245723652996</c:v>
                </c:pt>
                <c:pt idx="130">
                  <c:v>1.6498524116792241</c:v>
                </c:pt>
                <c:pt idx="131">
                  <c:v>1.6534820869849181</c:v>
                </c:pt>
                <c:pt idx="132">
                  <c:v>1.6562930065327925</c:v>
                </c:pt>
                <c:pt idx="133">
                  <c:v>1.6587774460425921</c:v>
                </c:pt>
                <c:pt idx="134">
                  <c:v>1.6610997344670517</c:v>
                </c:pt>
                <c:pt idx="135">
                  <c:v>1.6632591641218817</c:v>
                </c:pt>
                <c:pt idx="136">
                  <c:v>1.6654214010352175</c:v>
                </c:pt>
                <c:pt idx="137">
                  <c:v>1.6679195331367844</c:v>
                </c:pt>
                <c:pt idx="138">
                  <c:v>1.6702546204831621</c:v>
                </c:pt>
                <c:pt idx="139">
                  <c:v>1.6724259514897903</c:v>
                </c:pt>
                <c:pt idx="140">
                  <c:v>1.6749345904170252</c:v>
                </c:pt>
                <c:pt idx="141">
                  <c:v>1.6772794988436091</c:v>
                </c:pt>
                <c:pt idx="142">
                  <c:v>1.6796276901419898</c:v>
                </c:pt>
                <c:pt idx="143">
                  <c:v>1.6819791689081891</c:v>
                </c:pt>
                <c:pt idx="144">
                  <c:v>1.6839975439108801</c:v>
                </c:pt>
                <c:pt idx="145">
                  <c:v>1.6858499412091814</c:v>
                </c:pt>
                <c:pt idx="146">
                  <c:v>1.6875357911503899</c:v>
                </c:pt>
                <c:pt idx="147">
                  <c:v>1.689054573362426</c:v>
                </c:pt>
                <c:pt idx="148">
                  <c:v>1.6907436279357881</c:v>
                </c:pt>
                <c:pt idx="149">
                  <c:v>1.6924343715637375</c:v>
                </c:pt>
                <c:pt idx="150">
                  <c:v>1.6939575624981447</c:v>
                </c:pt>
                <c:pt idx="151">
                  <c:v>1.6956515200606301</c:v>
                </c:pt>
                <c:pt idx="152">
                  <c:v>1.6968384761246709</c:v>
                </c:pt>
                <c:pt idx="153">
                  <c:v>1.6980262630579579</c:v>
                </c:pt>
                <c:pt idx="154">
                  <c:v>1.6993846840684044</c:v>
                </c:pt>
                <c:pt idx="155">
                  <c:v>1.7005742533472372</c:v>
                </c:pt>
                <c:pt idx="156">
                  <c:v>1.7017646553245593</c:v>
                </c:pt>
                <c:pt idx="157">
                  <c:v>1.7031260670488428</c:v>
                </c:pt>
                <c:pt idx="158">
                  <c:v>1.7043182552957878</c:v>
                </c:pt>
                <c:pt idx="159">
                  <c:v>1.7053408462489659</c:v>
                </c:pt>
                <c:pt idx="160">
                  <c:v>1.7068756530105818</c:v>
                </c:pt>
                <c:pt idx="161">
                  <c:v>1.7082411535329978</c:v>
                </c:pt>
                <c:pt idx="162">
                  <c:v>1.7092660982250969</c:v>
                </c:pt>
                <c:pt idx="163">
                  <c:v>1.7106335111036979</c:v>
                </c:pt>
                <c:pt idx="164">
                  <c:v>1.7123441446148024</c:v>
                </c:pt>
                <c:pt idx="165">
                  <c:v>1.7142277231738787</c:v>
                </c:pt>
                <c:pt idx="166">
                  <c:v>1.7161133736693699</c:v>
                </c:pt>
                <c:pt idx="167">
                  <c:v>1.7180010983803939</c:v>
                </c:pt>
                <c:pt idx="168">
                  <c:v>1.7205781000279758</c:v>
                </c:pt>
                <c:pt idx="169">
                  <c:v>1.7233310249880227</c:v>
                </c:pt>
                <c:pt idx="170">
                  <c:v>1.7260883546280081</c:v>
                </c:pt>
                <c:pt idx="171">
                  <c:v>1.7288500959954078</c:v>
                </c:pt>
                <c:pt idx="172">
                  <c:v>1.7324806811969982</c:v>
                </c:pt>
                <c:pt idx="173">
                  <c:v>1.7361188906275122</c:v>
                </c:pt>
                <c:pt idx="174">
                  <c:v>1.7402855759650318</c:v>
                </c:pt>
                <c:pt idx="175">
                  <c:v>1.7442882327897373</c:v>
                </c:pt>
                <c:pt idx="176">
                  <c:v>1.7484745245484343</c:v>
                </c:pt>
                <c:pt idx="177">
                  <c:v>1.7537199481220758</c:v>
                </c:pt>
                <c:pt idx="178">
                  <c:v>1.7588057359716323</c:v>
                </c:pt>
                <c:pt idx="179">
                  <c:v>1.7635545114587561</c:v>
                </c:pt>
                <c:pt idx="180">
                  <c:v>1.7690215304442758</c:v>
                </c:pt>
                <c:pt idx="181">
                  <c:v>1.7746823993416991</c:v>
                </c:pt>
                <c:pt idx="182">
                  <c:v>1.7808937877393733</c:v>
                </c:pt>
                <c:pt idx="183">
                  <c:v>1.7869488266177247</c:v>
                </c:pt>
                <c:pt idx="184">
                  <c:v>1.7935605372761938</c:v>
                </c:pt>
                <c:pt idx="185">
                  <c:v>1.8000173552103884</c:v>
                </c:pt>
                <c:pt idx="186">
                  <c:v>1.8077574298378118</c:v>
                </c:pt>
                <c:pt idx="187">
                  <c:v>1.8149884595571442</c:v>
                </c:pt>
                <c:pt idx="188">
                  <c:v>1.8222484133953727</c:v>
                </c:pt>
                <c:pt idx="189">
                  <c:v>1.8299018567316332</c:v>
                </c:pt>
                <c:pt idx="190">
                  <c:v>1.8374044543442318</c:v>
                </c:pt>
                <c:pt idx="191">
                  <c:v>1.8449378126070444</c:v>
                </c:pt>
                <c:pt idx="192">
                  <c:v>1.8526865514199939</c:v>
                </c:pt>
                <c:pt idx="193">
                  <c:v>1.8600972976256738</c:v>
                </c:pt>
                <c:pt idx="194">
                  <c:v>1.8682817257352409</c:v>
                </c:pt>
                <c:pt idx="195">
                  <c:v>1.8753811962930207</c:v>
                </c:pt>
                <c:pt idx="196">
                  <c:v>1.8834453354370806</c:v>
                </c:pt>
                <c:pt idx="197">
                  <c:v>1.8917324949130041</c:v>
                </c:pt>
                <c:pt idx="198">
                  <c:v>1.899488598142147</c:v>
                </c:pt>
                <c:pt idx="199">
                  <c:v>1.907086552534716</c:v>
                </c:pt>
                <c:pt idx="200">
                  <c:v>1.9147148987448535</c:v>
                </c:pt>
                <c:pt idx="201">
                  <c:v>1.9227567013195841</c:v>
                </c:pt>
                <c:pt idx="202">
                  <c:v>1.9289095227638191</c:v>
                </c:pt>
                <c:pt idx="203">
                  <c:v>1.9350820332366667</c:v>
                </c:pt>
                <c:pt idx="204">
                  <c:v>1.9416613121496316</c:v>
                </c:pt>
                <c:pt idx="205">
                  <c:v>1.9469037976924441</c:v>
                </c:pt>
                <c:pt idx="206">
                  <c:v>1.9509922956676096</c:v>
                </c:pt>
                <c:pt idx="207">
                  <c:v>1.9535285856519802</c:v>
                </c:pt>
                <c:pt idx="208">
                  <c:v>1.9568495842475901</c:v>
                </c:pt>
                <c:pt idx="209">
                  <c:v>1.9603719134992361</c:v>
                </c:pt>
                <c:pt idx="210">
                  <c:v>1.9639005829435341</c:v>
                </c:pt>
                <c:pt idx="211">
                  <c:v>1.9672392139345372</c:v>
                </c:pt>
                <c:pt idx="212">
                  <c:v>1.97019007275544</c:v>
                </c:pt>
                <c:pt idx="213">
                  <c:v>1.9727513198500337</c:v>
                </c:pt>
                <c:pt idx="214">
                  <c:v>1.9757104468297981</c:v>
                </c:pt>
                <c:pt idx="215">
                  <c:v>1.9772910151872578</c:v>
                </c:pt>
              </c:numCache>
            </c:numRef>
          </c:val>
          <c:smooth val="0"/>
        </c:ser>
        <c:ser>
          <c:idx val="1"/>
          <c:order val="1"/>
          <c:tx>
            <c:v>Stock Market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WRDS!$A$565:$A$842</c:f>
              <c:numCache>
                <c:formatCode>General</c:formatCode>
                <c:ptCount val="278"/>
                <c:pt idx="0">
                  <c:v>19901130</c:v>
                </c:pt>
                <c:pt idx="1">
                  <c:v>19901231</c:v>
                </c:pt>
                <c:pt idx="2">
                  <c:v>19910131</c:v>
                </c:pt>
                <c:pt idx="3">
                  <c:v>19910228</c:v>
                </c:pt>
                <c:pt idx="4">
                  <c:v>19910328</c:v>
                </c:pt>
                <c:pt idx="5">
                  <c:v>19910430</c:v>
                </c:pt>
                <c:pt idx="6">
                  <c:v>19910531</c:v>
                </c:pt>
                <c:pt idx="7">
                  <c:v>19910628</c:v>
                </c:pt>
                <c:pt idx="8">
                  <c:v>19910731</c:v>
                </c:pt>
                <c:pt idx="9">
                  <c:v>19910830</c:v>
                </c:pt>
                <c:pt idx="10">
                  <c:v>19910930</c:v>
                </c:pt>
                <c:pt idx="11">
                  <c:v>19911031</c:v>
                </c:pt>
                <c:pt idx="12">
                  <c:v>19911129</c:v>
                </c:pt>
                <c:pt idx="13">
                  <c:v>19911231</c:v>
                </c:pt>
                <c:pt idx="14">
                  <c:v>19920131</c:v>
                </c:pt>
                <c:pt idx="15">
                  <c:v>19920228</c:v>
                </c:pt>
                <c:pt idx="16">
                  <c:v>19920331</c:v>
                </c:pt>
                <c:pt idx="17">
                  <c:v>19920430</c:v>
                </c:pt>
                <c:pt idx="18">
                  <c:v>19920529</c:v>
                </c:pt>
                <c:pt idx="19">
                  <c:v>19920630</c:v>
                </c:pt>
                <c:pt idx="20">
                  <c:v>19920731</c:v>
                </c:pt>
                <c:pt idx="21">
                  <c:v>19920831</c:v>
                </c:pt>
                <c:pt idx="22">
                  <c:v>19920930</c:v>
                </c:pt>
                <c:pt idx="23">
                  <c:v>19921030</c:v>
                </c:pt>
                <c:pt idx="24">
                  <c:v>19921130</c:v>
                </c:pt>
                <c:pt idx="25">
                  <c:v>19921231</c:v>
                </c:pt>
                <c:pt idx="26">
                  <c:v>19930129</c:v>
                </c:pt>
                <c:pt idx="27">
                  <c:v>19930226</c:v>
                </c:pt>
                <c:pt idx="28">
                  <c:v>19930331</c:v>
                </c:pt>
                <c:pt idx="29">
                  <c:v>19930430</c:v>
                </c:pt>
                <c:pt idx="30">
                  <c:v>19930528</c:v>
                </c:pt>
                <c:pt idx="31">
                  <c:v>19930630</c:v>
                </c:pt>
                <c:pt idx="32">
                  <c:v>19930730</c:v>
                </c:pt>
                <c:pt idx="33">
                  <c:v>19930831</c:v>
                </c:pt>
                <c:pt idx="34">
                  <c:v>19930930</c:v>
                </c:pt>
                <c:pt idx="35">
                  <c:v>19931029</c:v>
                </c:pt>
                <c:pt idx="36">
                  <c:v>19931130</c:v>
                </c:pt>
                <c:pt idx="37">
                  <c:v>19931231</c:v>
                </c:pt>
                <c:pt idx="38">
                  <c:v>19940131</c:v>
                </c:pt>
                <c:pt idx="39">
                  <c:v>19940228</c:v>
                </c:pt>
                <c:pt idx="40">
                  <c:v>19940331</c:v>
                </c:pt>
                <c:pt idx="41">
                  <c:v>19940429</c:v>
                </c:pt>
                <c:pt idx="42">
                  <c:v>19940531</c:v>
                </c:pt>
                <c:pt idx="43">
                  <c:v>19940630</c:v>
                </c:pt>
                <c:pt idx="44">
                  <c:v>19940729</c:v>
                </c:pt>
                <c:pt idx="45">
                  <c:v>19940831</c:v>
                </c:pt>
                <c:pt idx="46">
                  <c:v>19940930</c:v>
                </c:pt>
                <c:pt idx="47">
                  <c:v>19941031</c:v>
                </c:pt>
                <c:pt idx="48">
                  <c:v>19941130</c:v>
                </c:pt>
                <c:pt idx="49">
                  <c:v>19941230</c:v>
                </c:pt>
                <c:pt idx="50">
                  <c:v>19950131</c:v>
                </c:pt>
                <c:pt idx="51">
                  <c:v>19950228</c:v>
                </c:pt>
                <c:pt idx="52">
                  <c:v>19950331</c:v>
                </c:pt>
                <c:pt idx="53">
                  <c:v>19950428</c:v>
                </c:pt>
                <c:pt idx="54">
                  <c:v>19950531</c:v>
                </c:pt>
                <c:pt idx="55">
                  <c:v>19950630</c:v>
                </c:pt>
                <c:pt idx="56">
                  <c:v>19950731</c:v>
                </c:pt>
                <c:pt idx="57">
                  <c:v>19950831</c:v>
                </c:pt>
                <c:pt idx="58">
                  <c:v>19950929</c:v>
                </c:pt>
                <c:pt idx="59">
                  <c:v>19951031</c:v>
                </c:pt>
                <c:pt idx="60">
                  <c:v>19951130</c:v>
                </c:pt>
                <c:pt idx="61">
                  <c:v>19951229</c:v>
                </c:pt>
                <c:pt idx="62">
                  <c:v>19960131</c:v>
                </c:pt>
                <c:pt idx="63">
                  <c:v>19960229</c:v>
                </c:pt>
                <c:pt idx="64">
                  <c:v>19960329</c:v>
                </c:pt>
                <c:pt idx="65">
                  <c:v>19960430</c:v>
                </c:pt>
                <c:pt idx="66">
                  <c:v>19960531</c:v>
                </c:pt>
                <c:pt idx="67">
                  <c:v>19960628</c:v>
                </c:pt>
                <c:pt idx="68">
                  <c:v>19960731</c:v>
                </c:pt>
                <c:pt idx="69">
                  <c:v>19960830</c:v>
                </c:pt>
                <c:pt idx="70">
                  <c:v>19960930</c:v>
                </c:pt>
                <c:pt idx="71">
                  <c:v>19961031</c:v>
                </c:pt>
                <c:pt idx="72">
                  <c:v>19961129</c:v>
                </c:pt>
                <c:pt idx="73">
                  <c:v>19961231</c:v>
                </c:pt>
                <c:pt idx="74">
                  <c:v>19970131</c:v>
                </c:pt>
                <c:pt idx="75">
                  <c:v>19970228</c:v>
                </c:pt>
                <c:pt idx="76">
                  <c:v>19970331</c:v>
                </c:pt>
                <c:pt idx="77">
                  <c:v>19970430</c:v>
                </c:pt>
                <c:pt idx="78">
                  <c:v>19970530</c:v>
                </c:pt>
                <c:pt idx="79">
                  <c:v>19970630</c:v>
                </c:pt>
                <c:pt idx="80">
                  <c:v>19970731</c:v>
                </c:pt>
                <c:pt idx="81">
                  <c:v>19970829</c:v>
                </c:pt>
                <c:pt idx="82">
                  <c:v>19970930</c:v>
                </c:pt>
                <c:pt idx="83">
                  <c:v>19971031</c:v>
                </c:pt>
                <c:pt idx="84">
                  <c:v>19971128</c:v>
                </c:pt>
                <c:pt idx="85">
                  <c:v>19971231</c:v>
                </c:pt>
                <c:pt idx="86">
                  <c:v>19980130</c:v>
                </c:pt>
                <c:pt idx="87">
                  <c:v>19980227</c:v>
                </c:pt>
                <c:pt idx="88">
                  <c:v>19980331</c:v>
                </c:pt>
                <c:pt idx="89">
                  <c:v>19980430</c:v>
                </c:pt>
                <c:pt idx="90">
                  <c:v>19980529</c:v>
                </c:pt>
                <c:pt idx="91">
                  <c:v>19980630</c:v>
                </c:pt>
                <c:pt idx="92">
                  <c:v>19980731</c:v>
                </c:pt>
                <c:pt idx="93">
                  <c:v>19980831</c:v>
                </c:pt>
                <c:pt idx="94">
                  <c:v>19980930</c:v>
                </c:pt>
                <c:pt idx="95">
                  <c:v>19981030</c:v>
                </c:pt>
                <c:pt idx="96">
                  <c:v>19981130</c:v>
                </c:pt>
                <c:pt idx="97">
                  <c:v>19981231</c:v>
                </c:pt>
                <c:pt idx="98">
                  <c:v>19990129</c:v>
                </c:pt>
                <c:pt idx="99">
                  <c:v>19990226</c:v>
                </c:pt>
                <c:pt idx="100">
                  <c:v>19990331</c:v>
                </c:pt>
                <c:pt idx="101">
                  <c:v>19990430</c:v>
                </c:pt>
                <c:pt idx="102">
                  <c:v>19990528</c:v>
                </c:pt>
                <c:pt idx="103">
                  <c:v>19990630</c:v>
                </c:pt>
                <c:pt idx="104">
                  <c:v>19990730</c:v>
                </c:pt>
                <c:pt idx="105">
                  <c:v>19990831</c:v>
                </c:pt>
                <c:pt idx="106">
                  <c:v>19990930</c:v>
                </c:pt>
                <c:pt idx="107">
                  <c:v>19991029</c:v>
                </c:pt>
                <c:pt idx="108">
                  <c:v>19991130</c:v>
                </c:pt>
                <c:pt idx="109">
                  <c:v>19991231</c:v>
                </c:pt>
                <c:pt idx="110">
                  <c:v>20000131</c:v>
                </c:pt>
                <c:pt idx="111">
                  <c:v>20000229</c:v>
                </c:pt>
                <c:pt idx="112">
                  <c:v>20000331</c:v>
                </c:pt>
                <c:pt idx="113">
                  <c:v>20000428</c:v>
                </c:pt>
                <c:pt idx="114">
                  <c:v>20000531</c:v>
                </c:pt>
                <c:pt idx="115">
                  <c:v>20000630</c:v>
                </c:pt>
                <c:pt idx="116">
                  <c:v>20000731</c:v>
                </c:pt>
                <c:pt idx="117">
                  <c:v>20000831</c:v>
                </c:pt>
                <c:pt idx="118">
                  <c:v>20000929</c:v>
                </c:pt>
                <c:pt idx="119">
                  <c:v>20001031</c:v>
                </c:pt>
                <c:pt idx="120">
                  <c:v>20001130</c:v>
                </c:pt>
                <c:pt idx="121">
                  <c:v>20001229</c:v>
                </c:pt>
                <c:pt idx="122">
                  <c:v>20010131</c:v>
                </c:pt>
                <c:pt idx="123">
                  <c:v>20010228</c:v>
                </c:pt>
                <c:pt idx="124">
                  <c:v>20010330</c:v>
                </c:pt>
                <c:pt idx="125">
                  <c:v>20010430</c:v>
                </c:pt>
                <c:pt idx="126">
                  <c:v>20010531</c:v>
                </c:pt>
                <c:pt idx="127">
                  <c:v>20010629</c:v>
                </c:pt>
                <c:pt idx="128">
                  <c:v>20010731</c:v>
                </c:pt>
                <c:pt idx="129">
                  <c:v>20010831</c:v>
                </c:pt>
                <c:pt idx="130">
                  <c:v>20010928</c:v>
                </c:pt>
                <c:pt idx="131">
                  <c:v>20011031</c:v>
                </c:pt>
                <c:pt idx="132">
                  <c:v>20011130</c:v>
                </c:pt>
                <c:pt idx="133">
                  <c:v>20011231</c:v>
                </c:pt>
                <c:pt idx="134">
                  <c:v>20020131</c:v>
                </c:pt>
                <c:pt idx="135">
                  <c:v>20020228</c:v>
                </c:pt>
                <c:pt idx="136">
                  <c:v>20020328</c:v>
                </c:pt>
                <c:pt idx="137">
                  <c:v>20020430</c:v>
                </c:pt>
                <c:pt idx="138">
                  <c:v>20020531</c:v>
                </c:pt>
                <c:pt idx="139">
                  <c:v>20020628</c:v>
                </c:pt>
                <c:pt idx="140">
                  <c:v>20020731</c:v>
                </c:pt>
                <c:pt idx="141">
                  <c:v>20020830</c:v>
                </c:pt>
                <c:pt idx="142">
                  <c:v>20020930</c:v>
                </c:pt>
                <c:pt idx="143">
                  <c:v>20021031</c:v>
                </c:pt>
                <c:pt idx="144">
                  <c:v>20021129</c:v>
                </c:pt>
                <c:pt idx="145">
                  <c:v>20021231</c:v>
                </c:pt>
                <c:pt idx="146">
                  <c:v>20030131</c:v>
                </c:pt>
                <c:pt idx="147">
                  <c:v>20030228</c:v>
                </c:pt>
                <c:pt idx="148">
                  <c:v>20030331</c:v>
                </c:pt>
                <c:pt idx="149">
                  <c:v>20030430</c:v>
                </c:pt>
                <c:pt idx="150">
                  <c:v>20030530</c:v>
                </c:pt>
                <c:pt idx="151">
                  <c:v>20030630</c:v>
                </c:pt>
                <c:pt idx="152">
                  <c:v>20030731</c:v>
                </c:pt>
                <c:pt idx="153">
                  <c:v>20030829</c:v>
                </c:pt>
                <c:pt idx="154">
                  <c:v>20030930</c:v>
                </c:pt>
                <c:pt idx="155">
                  <c:v>20031031</c:v>
                </c:pt>
                <c:pt idx="156">
                  <c:v>20031128</c:v>
                </c:pt>
                <c:pt idx="157">
                  <c:v>20031231</c:v>
                </c:pt>
                <c:pt idx="158">
                  <c:v>20040130</c:v>
                </c:pt>
                <c:pt idx="159">
                  <c:v>20040227</c:v>
                </c:pt>
                <c:pt idx="160">
                  <c:v>20040331</c:v>
                </c:pt>
                <c:pt idx="161">
                  <c:v>20040430</c:v>
                </c:pt>
                <c:pt idx="162">
                  <c:v>20040528</c:v>
                </c:pt>
                <c:pt idx="163">
                  <c:v>20040630</c:v>
                </c:pt>
                <c:pt idx="164">
                  <c:v>20040730</c:v>
                </c:pt>
                <c:pt idx="165">
                  <c:v>20040831</c:v>
                </c:pt>
                <c:pt idx="166">
                  <c:v>20040930</c:v>
                </c:pt>
                <c:pt idx="167">
                  <c:v>20041029</c:v>
                </c:pt>
                <c:pt idx="168">
                  <c:v>20041130</c:v>
                </c:pt>
                <c:pt idx="169">
                  <c:v>20041231</c:v>
                </c:pt>
                <c:pt idx="170">
                  <c:v>20050131</c:v>
                </c:pt>
                <c:pt idx="171">
                  <c:v>20050228</c:v>
                </c:pt>
                <c:pt idx="172">
                  <c:v>20050331</c:v>
                </c:pt>
                <c:pt idx="173">
                  <c:v>20050429</c:v>
                </c:pt>
                <c:pt idx="174">
                  <c:v>20050531</c:v>
                </c:pt>
                <c:pt idx="175">
                  <c:v>20050630</c:v>
                </c:pt>
                <c:pt idx="176">
                  <c:v>20050729</c:v>
                </c:pt>
                <c:pt idx="177">
                  <c:v>20050831</c:v>
                </c:pt>
                <c:pt idx="178">
                  <c:v>20050930</c:v>
                </c:pt>
                <c:pt idx="179">
                  <c:v>20051031</c:v>
                </c:pt>
                <c:pt idx="180">
                  <c:v>20051130</c:v>
                </c:pt>
                <c:pt idx="181">
                  <c:v>20051230</c:v>
                </c:pt>
                <c:pt idx="182">
                  <c:v>20060131</c:v>
                </c:pt>
                <c:pt idx="183">
                  <c:v>20060228</c:v>
                </c:pt>
                <c:pt idx="184">
                  <c:v>20060331</c:v>
                </c:pt>
                <c:pt idx="185">
                  <c:v>20060428</c:v>
                </c:pt>
                <c:pt idx="186">
                  <c:v>20060531</c:v>
                </c:pt>
                <c:pt idx="187">
                  <c:v>20060630</c:v>
                </c:pt>
                <c:pt idx="188">
                  <c:v>20060731</c:v>
                </c:pt>
                <c:pt idx="189">
                  <c:v>20060831</c:v>
                </c:pt>
                <c:pt idx="190">
                  <c:v>20060929</c:v>
                </c:pt>
                <c:pt idx="191">
                  <c:v>20061031</c:v>
                </c:pt>
                <c:pt idx="192">
                  <c:v>20061130</c:v>
                </c:pt>
                <c:pt idx="193">
                  <c:v>20061229</c:v>
                </c:pt>
                <c:pt idx="194">
                  <c:v>20070131</c:v>
                </c:pt>
                <c:pt idx="195">
                  <c:v>20070228</c:v>
                </c:pt>
                <c:pt idx="196">
                  <c:v>20070330</c:v>
                </c:pt>
                <c:pt idx="197">
                  <c:v>20070430</c:v>
                </c:pt>
                <c:pt idx="198">
                  <c:v>20070531</c:v>
                </c:pt>
                <c:pt idx="199">
                  <c:v>20070629</c:v>
                </c:pt>
                <c:pt idx="200">
                  <c:v>20070731</c:v>
                </c:pt>
                <c:pt idx="201">
                  <c:v>20070831</c:v>
                </c:pt>
                <c:pt idx="202">
                  <c:v>20070928</c:v>
                </c:pt>
                <c:pt idx="203">
                  <c:v>20071031</c:v>
                </c:pt>
                <c:pt idx="204">
                  <c:v>20071130</c:v>
                </c:pt>
                <c:pt idx="205">
                  <c:v>20071231</c:v>
                </c:pt>
                <c:pt idx="206">
                  <c:v>20080131</c:v>
                </c:pt>
                <c:pt idx="207">
                  <c:v>20080229</c:v>
                </c:pt>
                <c:pt idx="208">
                  <c:v>20080331</c:v>
                </c:pt>
                <c:pt idx="209">
                  <c:v>20080430</c:v>
                </c:pt>
                <c:pt idx="210">
                  <c:v>20080530</c:v>
                </c:pt>
                <c:pt idx="211">
                  <c:v>20080630</c:v>
                </c:pt>
                <c:pt idx="212">
                  <c:v>20080731</c:v>
                </c:pt>
                <c:pt idx="213">
                  <c:v>20080829</c:v>
                </c:pt>
                <c:pt idx="214">
                  <c:v>20080930</c:v>
                </c:pt>
                <c:pt idx="215">
                  <c:v>20081031</c:v>
                </c:pt>
                <c:pt idx="216">
                  <c:v>20081128</c:v>
                </c:pt>
                <c:pt idx="217">
                  <c:v>20081231</c:v>
                </c:pt>
                <c:pt idx="218">
                  <c:v>20090130</c:v>
                </c:pt>
                <c:pt idx="219">
                  <c:v>20090227</c:v>
                </c:pt>
                <c:pt idx="220">
                  <c:v>20090331</c:v>
                </c:pt>
                <c:pt idx="221">
                  <c:v>20090430</c:v>
                </c:pt>
                <c:pt idx="222">
                  <c:v>20090529</c:v>
                </c:pt>
                <c:pt idx="223">
                  <c:v>20090630</c:v>
                </c:pt>
                <c:pt idx="224">
                  <c:v>20090731</c:v>
                </c:pt>
                <c:pt idx="225">
                  <c:v>20090831</c:v>
                </c:pt>
                <c:pt idx="226">
                  <c:v>20090930</c:v>
                </c:pt>
                <c:pt idx="227">
                  <c:v>20091030</c:v>
                </c:pt>
                <c:pt idx="228">
                  <c:v>20091130</c:v>
                </c:pt>
                <c:pt idx="229">
                  <c:v>20091231</c:v>
                </c:pt>
                <c:pt idx="230">
                  <c:v>20100129</c:v>
                </c:pt>
                <c:pt idx="231">
                  <c:v>20100226</c:v>
                </c:pt>
                <c:pt idx="232">
                  <c:v>20100331</c:v>
                </c:pt>
                <c:pt idx="233">
                  <c:v>20100430</c:v>
                </c:pt>
                <c:pt idx="234">
                  <c:v>20100528</c:v>
                </c:pt>
                <c:pt idx="235">
                  <c:v>20100630</c:v>
                </c:pt>
                <c:pt idx="236">
                  <c:v>20100730</c:v>
                </c:pt>
                <c:pt idx="237">
                  <c:v>20100831</c:v>
                </c:pt>
                <c:pt idx="238">
                  <c:v>20100930</c:v>
                </c:pt>
                <c:pt idx="239">
                  <c:v>20101029</c:v>
                </c:pt>
                <c:pt idx="240">
                  <c:v>20101130</c:v>
                </c:pt>
                <c:pt idx="241">
                  <c:v>20101231</c:v>
                </c:pt>
                <c:pt idx="242">
                  <c:v>20110131</c:v>
                </c:pt>
                <c:pt idx="243">
                  <c:v>20110228</c:v>
                </c:pt>
                <c:pt idx="244">
                  <c:v>20110331</c:v>
                </c:pt>
                <c:pt idx="245">
                  <c:v>20110429</c:v>
                </c:pt>
                <c:pt idx="246">
                  <c:v>20110531</c:v>
                </c:pt>
                <c:pt idx="247">
                  <c:v>20110630</c:v>
                </c:pt>
                <c:pt idx="248">
                  <c:v>20110729</c:v>
                </c:pt>
                <c:pt idx="249">
                  <c:v>20110831</c:v>
                </c:pt>
                <c:pt idx="250">
                  <c:v>20110930</c:v>
                </c:pt>
                <c:pt idx="251">
                  <c:v>20111031</c:v>
                </c:pt>
                <c:pt idx="252">
                  <c:v>20111130</c:v>
                </c:pt>
                <c:pt idx="253">
                  <c:v>20111230</c:v>
                </c:pt>
                <c:pt idx="254">
                  <c:v>20120131</c:v>
                </c:pt>
                <c:pt idx="255">
                  <c:v>20120229</c:v>
                </c:pt>
                <c:pt idx="256">
                  <c:v>20120330</c:v>
                </c:pt>
                <c:pt idx="257">
                  <c:v>20120430</c:v>
                </c:pt>
                <c:pt idx="258">
                  <c:v>20120531</c:v>
                </c:pt>
                <c:pt idx="259">
                  <c:v>20120629</c:v>
                </c:pt>
                <c:pt idx="260">
                  <c:v>20120731</c:v>
                </c:pt>
                <c:pt idx="261">
                  <c:v>20120831</c:v>
                </c:pt>
                <c:pt idx="262">
                  <c:v>20120928</c:v>
                </c:pt>
                <c:pt idx="263">
                  <c:v>20121031</c:v>
                </c:pt>
                <c:pt idx="264">
                  <c:v>20121130</c:v>
                </c:pt>
                <c:pt idx="265">
                  <c:v>20121231</c:v>
                </c:pt>
                <c:pt idx="266">
                  <c:v>20130131</c:v>
                </c:pt>
                <c:pt idx="267">
                  <c:v>20130228</c:v>
                </c:pt>
                <c:pt idx="268">
                  <c:v>20130328</c:v>
                </c:pt>
                <c:pt idx="269">
                  <c:v>20130430</c:v>
                </c:pt>
                <c:pt idx="270">
                  <c:v>20130531</c:v>
                </c:pt>
                <c:pt idx="271">
                  <c:v>20130628</c:v>
                </c:pt>
                <c:pt idx="272">
                  <c:v>20130731</c:v>
                </c:pt>
                <c:pt idx="273">
                  <c:v>20130830</c:v>
                </c:pt>
                <c:pt idx="274">
                  <c:v>20130930</c:v>
                </c:pt>
                <c:pt idx="275">
                  <c:v>20131031</c:v>
                </c:pt>
                <c:pt idx="276">
                  <c:v>20131129</c:v>
                </c:pt>
                <c:pt idx="277">
                  <c:v>20131231</c:v>
                </c:pt>
              </c:numCache>
            </c:numRef>
          </c:cat>
          <c:val>
            <c:numRef>
              <c:f>WRDS!$G$565:$G$842</c:f>
              <c:numCache>
                <c:formatCode>General</c:formatCode>
                <c:ptCount val="278"/>
                <c:pt idx="0">
                  <c:v>1</c:v>
                </c:pt>
                <c:pt idx="1">
                  <c:v>1.0295129999999999</c:v>
                </c:pt>
                <c:pt idx="2">
                  <c:v>1.080039439014</c:v>
                </c:pt>
                <c:pt idx="3">
                  <c:v>1.1619571903448946</c:v>
                </c:pt>
                <c:pt idx="4">
                  <c:v>1.19556447816124</c:v>
                </c:pt>
                <c:pt idx="5">
                  <c:v>1.1995361433576917</c:v>
                </c:pt>
                <c:pt idx="6">
                  <c:v>1.2483956495489372</c:v>
                </c:pt>
                <c:pt idx="7">
                  <c:v>1.1934300374949458</c:v>
                </c:pt>
                <c:pt idx="8">
                  <c:v>1.2492765960995218</c:v>
                </c:pt>
                <c:pt idx="9">
                  <c:v>1.282780945130316</c:v>
                </c:pt>
                <c:pt idx="10">
                  <c:v>1.2687024242575249</c:v>
                </c:pt>
                <c:pt idx="11">
                  <c:v>1.2912713716826278</c:v>
                </c:pt>
                <c:pt idx="12">
                  <c:v>1.2431392313031455</c:v>
                </c:pt>
                <c:pt idx="13">
                  <c:v>1.3758791521432459</c:v>
                </c:pt>
                <c:pt idx="14">
                  <c:v>1.3742528629854291</c:v>
                </c:pt>
                <c:pt idx="15">
                  <c:v>1.3926046357177204</c:v>
                </c:pt>
                <c:pt idx="16">
                  <c:v>1.3595999058512103</c:v>
                </c:pt>
                <c:pt idx="17">
                  <c:v>1.3778443769878277</c:v>
                </c:pt>
                <c:pt idx="18">
                  <c:v>1.3867163169312648</c:v>
                </c:pt>
                <c:pt idx="19">
                  <c:v>1.3599707193265993</c:v>
                </c:pt>
                <c:pt idx="20">
                  <c:v>1.4142335510277306</c:v>
                </c:pt>
                <c:pt idx="21">
                  <c:v>1.3847892084953333</c:v>
                </c:pt>
                <c:pt idx="22">
                  <c:v>1.4020256797734738</c:v>
                </c:pt>
                <c:pt idx="23">
                  <c:v>1.4174283338914537</c:v>
                </c:pt>
                <c:pt idx="24">
                  <c:v>1.4743990309155657</c:v>
                </c:pt>
                <c:pt idx="25">
                  <c:v>1.5005961528968734</c:v>
                </c:pt>
                <c:pt idx="26">
                  <c:v>1.5195681900579325</c:v>
                </c:pt>
                <c:pt idx="27">
                  <c:v>1.5277768974206229</c:v>
                </c:pt>
                <c:pt idx="28">
                  <c:v>1.5661485419762828</c:v>
                </c:pt>
                <c:pt idx="29">
                  <c:v>1.5263683690100611</c:v>
                </c:pt>
                <c:pt idx="30">
                  <c:v>1.5715458199960333</c:v>
                </c:pt>
                <c:pt idx="31">
                  <c:v>1.5800950292568217</c:v>
                </c:pt>
                <c:pt idx="32">
                  <c:v>1.5788388537085403</c:v>
                </c:pt>
                <c:pt idx="33">
                  <c:v>1.6411698328140998</c:v>
                </c:pt>
                <c:pt idx="34">
                  <c:v>1.6422218226769341</c:v>
                </c:pt>
                <c:pt idx="35">
                  <c:v>1.6718869176817701</c:v>
                </c:pt>
                <c:pt idx="36">
                  <c:v>1.6424516766090644</c:v>
                </c:pt>
                <c:pt idx="37">
                  <c:v>1.6745008361747509</c:v>
                </c:pt>
                <c:pt idx="38">
                  <c:v>1.7271906794858118</c:v>
                </c:pt>
                <c:pt idx="39">
                  <c:v>1.6853512124659458</c:v>
                </c:pt>
                <c:pt idx="40">
                  <c:v>1.6081705536910829</c:v>
                </c:pt>
                <c:pt idx="41">
                  <c:v>1.6234127941989529</c:v>
                </c:pt>
                <c:pt idx="42">
                  <c:v>1.6386079379526561</c:v>
                </c:pt>
                <c:pt idx="43">
                  <c:v>1.5928760290123347</c:v>
                </c:pt>
                <c:pt idx="44">
                  <c:v>1.6416706004090678</c:v>
                </c:pt>
                <c:pt idx="45">
                  <c:v>1.711600842974679</c:v>
                </c:pt>
                <c:pt idx="46">
                  <c:v>1.6801707166951501</c:v>
                </c:pt>
                <c:pt idx="47">
                  <c:v>1.7045667955015638</c:v>
                </c:pt>
                <c:pt idx="48">
                  <c:v>1.6411245239397911</c:v>
                </c:pt>
                <c:pt idx="49">
                  <c:v>1.6618174630621481</c:v>
                </c:pt>
                <c:pt idx="50">
                  <c:v>1.6957168774911529</c:v>
                </c:pt>
                <c:pt idx="51">
                  <c:v>1.7628927015929639</c:v>
                </c:pt>
                <c:pt idx="52">
                  <c:v>1.8105630831367403</c:v>
                </c:pt>
                <c:pt idx="53">
                  <c:v>1.8559140672431478</c:v>
                </c:pt>
                <c:pt idx="54">
                  <c:v>1.9190281369278881</c:v>
                </c:pt>
                <c:pt idx="55">
                  <c:v>1.9788500010403549</c:v>
                </c:pt>
                <c:pt idx="56">
                  <c:v>2.0595534406327678</c:v>
                </c:pt>
                <c:pt idx="57">
                  <c:v>2.0787175853978592</c:v>
                </c:pt>
                <c:pt idx="58">
                  <c:v>2.1543039142380929</c:v>
                </c:pt>
                <c:pt idx="59">
                  <c:v>2.1299236568406612</c:v>
                </c:pt>
                <c:pt idx="60">
                  <c:v>2.2208884363770114</c:v>
                </c:pt>
                <c:pt idx="61">
                  <c:v>2.2546259526140151</c:v>
                </c:pt>
                <c:pt idx="62">
                  <c:v>2.3180801454243833</c:v>
                </c:pt>
                <c:pt idx="63">
                  <c:v>2.3558880325962201</c:v>
                </c:pt>
                <c:pt idx="64">
                  <c:v>2.3816308211284345</c:v>
                </c:pt>
                <c:pt idx="65">
                  <c:v>2.4423886050062387</c:v>
                </c:pt>
                <c:pt idx="66">
                  <c:v>2.5078446196204087</c:v>
                </c:pt>
                <c:pt idx="67">
                  <c:v>2.4870345249668002</c:v>
                </c:pt>
                <c:pt idx="68">
                  <c:v>2.3531848138676112</c:v>
                </c:pt>
                <c:pt idx="69">
                  <c:v>2.4295762524802011</c:v>
                </c:pt>
                <c:pt idx="70">
                  <c:v>2.5583899558104441</c:v>
                </c:pt>
                <c:pt idx="71">
                  <c:v>2.5935396754133242</c:v>
                </c:pt>
                <c:pt idx="72">
                  <c:v>2.7635954783905334</c:v>
                </c:pt>
                <c:pt idx="73">
                  <c:v>2.7321236530825872</c:v>
                </c:pt>
                <c:pt idx="74">
                  <c:v>2.8782185011838375</c:v>
                </c:pt>
                <c:pt idx="75">
                  <c:v>2.8749891400255443</c:v>
                </c:pt>
                <c:pt idx="76">
                  <c:v>2.7459941272908792</c:v>
                </c:pt>
                <c:pt idx="77">
                  <c:v>2.8623501364465747</c:v>
                </c:pt>
                <c:pt idx="78">
                  <c:v>3.0673631026194252</c:v>
                </c:pt>
                <c:pt idx="79">
                  <c:v>3.2026184786294274</c:v>
                </c:pt>
                <c:pt idx="80">
                  <c:v>3.4476636289032787</c:v>
                </c:pt>
                <c:pt idx="81">
                  <c:v>3.3225479158103788</c:v>
                </c:pt>
                <c:pt idx="82">
                  <c:v>3.5169136463373802</c:v>
                </c:pt>
                <c:pt idx="83">
                  <c:v>3.3958052080120966</c:v>
                </c:pt>
                <c:pt idx="84">
                  <c:v>3.4990512695564981</c:v>
                </c:pt>
                <c:pt idx="85">
                  <c:v>3.5613938660261852</c:v>
                </c:pt>
                <c:pt idx="86">
                  <c:v>3.5774272612110676</c:v>
                </c:pt>
                <c:pt idx="87">
                  <c:v>3.8396634117395516</c:v>
                </c:pt>
                <c:pt idx="88">
                  <c:v>4.0366419844253061</c:v>
                </c:pt>
                <c:pt idx="89">
                  <c:v>4.0806534919814972</c:v>
                </c:pt>
                <c:pt idx="90">
                  <c:v>3.9755848258698903</c:v>
                </c:pt>
                <c:pt idx="91">
                  <c:v>4.1025610296233488</c:v>
                </c:pt>
                <c:pt idx="92">
                  <c:v>4.0066923834832302</c:v>
                </c:pt>
                <c:pt idx="93">
                  <c:v>3.3742760576741362</c:v>
                </c:pt>
                <c:pt idx="94">
                  <c:v>3.5896493498833597</c:v>
                </c:pt>
                <c:pt idx="95">
                  <c:v>3.8566941339691811</c:v>
                </c:pt>
                <c:pt idx="96">
                  <c:v>4.0959017309345418</c:v>
                </c:pt>
                <c:pt idx="97">
                  <c:v>4.3541524309716957</c:v>
                </c:pt>
                <c:pt idx="98">
                  <c:v>4.5215957168571395</c:v>
                </c:pt>
                <c:pt idx="99">
                  <c:v>4.3493907439807025</c:v>
                </c:pt>
                <c:pt idx="100">
                  <c:v>4.5143718336813095</c:v>
                </c:pt>
                <c:pt idx="101">
                  <c:v>4.7360500625742334</c:v>
                </c:pt>
                <c:pt idx="102">
                  <c:v>4.6379712018283765</c:v>
                </c:pt>
                <c:pt idx="103">
                  <c:v>4.8736728983053013</c:v>
                </c:pt>
                <c:pt idx="104">
                  <c:v>4.7239731615609557</c:v>
                </c:pt>
                <c:pt idx="105">
                  <c:v>4.6767948415964256</c:v>
                </c:pt>
                <c:pt idx="106">
                  <c:v>4.5699487866453339</c:v>
                </c:pt>
                <c:pt idx="107">
                  <c:v>4.8539573938889795</c:v>
                </c:pt>
                <c:pt idx="108">
                  <c:v>5.0326946670041552</c:v>
                </c:pt>
                <c:pt idx="109">
                  <c:v>5.4542231069230924</c:v>
                </c:pt>
                <c:pt idx="110">
                  <c:v>5.2381704212116524</c:v>
                </c:pt>
                <c:pt idx="111">
                  <c:v>5.4048490040146939</c:v>
                </c:pt>
                <c:pt idx="112">
                  <c:v>5.6941489518034745</c:v>
                </c:pt>
                <c:pt idx="113">
                  <c:v>5.3551819588515164</c:v>
                </c:pt>
                <c:pt idx="114">
                  <c:v>5.1465065834610115</c:v>
                </c:pt>
                <c:pt idx="115">
                  <c:v>5.4120200046083484</c:v>
                </c:pt>
                <c:pt idx="116">
                  <c:v>5.3196259990896824</c:v>
                </c:pt>
                <c:pt idx="117">
                  <c:v>5.7234388086805685</c:v>
                </c:pt>
                <c:pt idx="118">
                  <c:v>5.4312343637422034</c:v>
                </c:pt>
                <c:pt idx="119">
                  <c:v>5.2976422920972324</c:v>
                </c:pt>
                <c:pt idx="120">
                  <c:v>4.7546763382955755</c:v>
                </c:pt>
                <c:pt idx="121">
                  <c:v>4.8516812449495044</c:v>
                </c:pt>
                <c:pt idx="122">
                  <c:v>5.0433178024437684</c:v>
                </c:pt>
                <c:pt idx="123">
                  <c:v>4.5427029474197855</c:v>
                </c:pt>
                <c:pt idx="124">
                  <c:v>4.223532638334075</c:v>
                </c:pt>
                <c:pt idx="125">
                  <c:v>4.5775998264708955</c:v>
                </c:pt>
                <c:pt idx="126">
                  <c:v>4.6260125222356345</c:v>
                </c:pt>
                <c:pt idx="127">
                  <c:v>4.5452238395473294</c:v>
                </c:pt>
                <c:pt idx="128">
                  <c:v>4.4620598789551265</c:v>
                </c:pt>
                <c:pt idx="129">
                  <c:v>4.1988875872943545</c:v>
                </c:pt>
                <c:pt idx="130">
                  <c:v>3.8145802019796542</c:v>
                </c:pt>
                <c:pt idx="131">
                  <c:v>3.9207590419017602</c:v>
                </c:pt>
                <c:pt idx="132">
                  <c:v>4.2296129146685324</c:v>
                </c:pt>
                <c:pt idx="133">
                  <c:v>4.3051495717115875</c:v>
                </c:pt>
                <c:pt idx="134">
                  <c:v>4.2363360609573535</c:v>
                </c:pt>
                <c:pt idx="135">
                  <c:v>4.1444118047706375</c:v>
                </c:pt>
                <c:pt idx="136">
                  <c:v>4.3296048462667285</c:v>
                </c:pt>
                <c:pt idx="137">
                  <c:v>4.1147178985368251</c:v>
                </c:pt>
                <c:pt idx="138">
                  <c:v>4.0714146073726996</c:v>
                </c:pt>
                <c:pt idx="139">
                  <c:v>3.7853936597901612</c:v>
                </c:pt>
                <c:pt idx="140">
                  <c:v>3.4782657452030827</c:v>
                </c:pt>
                <c:pt idx="141">
                  <c:v>3.5059666535978833</c:v>
                </c:pt>
                <c:pt idx="142">
                  <c:v>3.1554926970709709</c:v>
                </c:pt>
                <c:pt idx="143">
                  <c:v>3.3919179873990131</c:v>
                </c:pt>
                <c:pt idx="144">
                  <c:v>3.5997441944049378</c:v>
                </c:pt>
                <c:pt idx="145">
                  <c:v>3.4078202329360452</c:v>
                </c:pt>
                <c:pt idx="146">
                  <c:v>3.328104502047232</c:v>
                </c:pt>
                <c:pt idx="147">
                  <c:v>3.2768849737606978</c:v>
                </c:pt>
                <c:pt idx="148">
                  <c:v>3.3107188111147767</c:v>
                </c:pt>
                <c:pt idx="149">
                  <c:v>3.5847205213602602</c:v>
                </c:pt>
                <c:pt idx="150">
                  <c:v>3.8122463175715127</c:v>
                </c:pt>
                <c:pt idx="151">
                  <c:v>3.8745193611690461</c:v>
                </c:pt>
                <c:pt idx="152">
                  <c:v>3.9640672526444187</c:v>
                </c:pt>
                <c:pt idx="153">
                  <c:v>4.0630341556739049</c:v>
                </c:pt>
                <c:pt idx="154">
                  <c:v>4.0260117884473985</c:v>
                </c:pt>
                <c:pt idx="155">
                  <c:v>4.2688527675029748</c:v>
                </c:pt>
                <c:pt idx="156">
                  <c:v>4.3396858414741519</c:v>
                </c:pt>
                <c:pt idx="157">
                  <c:v>4.5372630584647924</c:v>
                </c:pt>
                <c:pt idx="158">
                  <c:v>4.6418424346993534</c:v>
                </c:pt>
                <c:pt idx="159">
                  <c:v>4.7136006768973555</c:v>
                </c:pt>
                <c:pt idx="160">
                  <c:v>4.6631934312586187</c:v>
                </c:pt>
                <c:pt idx="161">
                  <c:v>4.5501995912257875</c:v>
                </c:pt>
                <c:pt idx="162">
                  <c:v>4.6144711604518545</c:v>
                </c:pt>
                <c:pt idx="163">
                  <c:v>4.7140606770366755</c:v>
                </c:pt>
                <c:pt idx="164">
                  <c:v>4.5364961535147934</c:v>
                </c:pt>
                <c:pt idx="165">
                  <c:v>4.5488036675792696</c:v>
                </c:pt>
                <c:pt idx="166">
                  <c:v>4.6422633877334034</c:v>
                </c:pt>
                <c:pt idx="167">
                  <c:v>4.7249188873518726</c:v>
                </c:pt>
                <c:pt idx="168">
                  <c:v>4.9527025019922952</c:v>
                </c:pt>
                <c:pt idx="169">
                  <c:v>5.1269336233098795</c:v>
                </c:pt>
                <c:pt idx="170">
                  <c:v>4.9907827740092694</c:v>
                </c:pt>
                <c:pt idx="171">
                  <c:v>5.1039338010616015</c:v>
                </c:pt>
                <c:pt idx="172">
                  <c:v>5.0174986821406424</c:v>
                </c:pt>
                <c:pt idx="173">
                  <c:v>4.8911279603322306</c:v>
                </c:pt>
                <c:pt idx="174">
                  <c:v>5.0767707220666534</c:v>
                </c:pt>
                <c:pt idx="175">
                  <c:v>5.1353261955750034</c:v>
                </c:pt>
                <c:pt idx="176">
                  <c:v>5.3578244736506315</c:v>
                </c:pt>
                <c:pt idx="177">
                  <c:v>5.3259668493302232</c:v>
                </c:pt>
                <c:pt idx="178">
                  <c:v>5.3822356890934797</c:v>
                </c:pt>
                <c:pt idx="179">
                  <c:v>5.2702798045247423</c:v>
                </c:pt>
                <c:pt idx="180">
                  <c:v>5.4831200544303824</c:v>
                </c:pt>
                <c:pt idx="181">
                  <c:v>5.5020642342184285</c:v>
                </c:pt>
                <c:pt idx="182">
                  <c:v>5.7223283717068965</c:v>
                </c:pt>
                <c:pt idx="183">
                  <c:v>5.7129437531772975</c:v>
                </c:pt>
                <c:pt idx="184">
                  <c:v>5.8218038963940915</c:v>
                </c:pt>
                <c:pt idx="185">
                  <c:v>5.8972661184991511</c:v>
                </c:pt>
                <c:pt idx="186">
                  <c:v>5.7141795945842304</c:v>
                </c:pt>
                <c:pt idx="187">
                  <c:v>5.7118596376688284</c:v>
                </c:pt>
                <c:pt idx="188">
                  <c:v>5.7009956806379787</c:v>
                </c:pt>
                <c:pt idx="189">
                  <c:v>5.8438740343861273</c:v>
                </c:pt>
                <c:pt idx="190">
                  <c:v>5.9573854436300442</c:v>
                </c:pt>
                <c:pt idx="191">
                  <c:v>6.1785533782248097</c:v>
                </c:pt>
                <c:pt idx="192">
                  <c:v>6.3250159860555435</c:v>
                </c:pt>
                <c:pt idx="193">
                  <c:v>6.3935348842325705</c:v>
                </c:pt>
                <c:pt idx="194">
                  <c:v>6.5177484799634406</c:v>
                </c:pt>
                <c:pt idx="195">
                  <c:v>6.4267802644285865</c:v>
                </c:pt>
                <c:pt idx="196">
                  <c:v>6.5100006420726784</c:v>
                </c:pt>
                <c:pt idx="197">
                  <c:v>6.769235377640654</c:v>
                </c:pt>
                <c:pt idx="198">
                  <c:v>7.0327752493629445</c:v>
                </c:pt>
                <c:pt idx="199">
                  <c:v>6.9289996177833597</c:v>
                </c:pt>
                <c:pt idx="200">
                  <c:v>6.7089623059210908</c:v>
                </c:pt>
                <c:pt idx="201">
                  <c:v>6.7871888064080039</c:v>
                </c:pt>
                <c:pt idx="202">
                  <c:v>7.064513341037836</c:v>
                </c:pt>
                <c:pt idx="203">
                  <c:v>7.2470250432036183</c:v>
                </c:pt>
                <c:pt idx="204">
                  <c:v>6.8903119765269647</c:v>
                </c:pt>
                <c:pt idx="205">
                  <c:v>6.8598636879027834</c:v>
                </c:pt>
                <c:pt idx="206">
                  <c:v>6.4335162998359285</c:v>
                </c:pt>
                <c:pt idx="207">
                  <c:v>6.2942113713955745</c:v>
                </c:pt>
                <c:pt idx="208">
                  <c:v>6.2286256889056428</c:v>
                </c:pt>
                <c:pt idx="209">
                  <c:v>6.5469458333628552</c:v>
                </c:pt>
                <c:pt idx="210">
                  <c:v>6.7030381159219123</c:v>
                </c:pt>
                <c:pt idx="211">
                  <c:v>6.1772920243376834</c:v>
                </c:pt>
                <c:pt idx="212">
                  <c:v>6.0949487216532541</c:v>
                </c:pt>
                <c:pt idx="213">
                  <c:v>6.1593357599487755</c:v>
                </c:pt>
                <c:pt idx="214">
                  <c:v>5.5556900587950055</c:v>
                </c:pt>
                <c:pt idx="215">
                  <c:v>4.5300930068712804</c:v>
                </c:pt>
              </c:numCache>
            </c:numRef>
          </c:val>
          <c:smooth val="0"/>
        </c:ser>
        <c:ser>
          <c:idx val="2"/>
          <c:order val="2"/>
          <c:tx>
            <c:v>Pfizer</c:v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WRDS!$A$565:$A$842</c:f>
              <c:numCache>
                <c:formatCode>General</c:formatCode>
                <c:ptCount val="278"/>
                <c:pt idx="0">
                  <c:v>19901130</c:v>
                </c:pt>
                <c:pt idx="1">
                  <c:v>19901231</c:v>
                </c:pt>
                <c:pt idx="2">
                  <c:v>19910131</c:v>
                </c:pt>
                <c:pt idx="3">
                  <c:v>19910228</c:v>
                </c:pt>
                <c:pt idx="4">
                  <c:v>19910328</c:v>
                </c:pt>
                <c:pt idx="5">
                  <c:v>19910430</c:v>
                </c:pt>
                <c:pt idx="6">
                  <c:v>19910531</c:v>
                </c:pt>
                <c:pt idx="7">
                  <c:v>19910628</c:v>
                </c:pt>
                <c:pt idx="8">
                  <c:v>19910731</c:v>
                </c:pt>
                <c:pt idx="9">
                  <c:v>19910830</c:v>
                </c:pt>
                <c:pt idx="10">
                  <c:v>19910930</c:v>
                </c:pt>
                <c:pt idx="11">
                  <c:v>19911031</c:v>
                </c:pt>
                <c:pt idx="12">
                  <c:v>19911129</c:v>
                </c:pt>
                <c:pt idx="13">
                  <c:v>19911231</c:v>
                </c:pt>
                <c:pt idx="14">
                  <c:v>19920131</c:v>
                </c:pt>
                <c:pt idx="15">
                  <c:v>19920228</c:v>
                </c:pt>
                <c:pt idx="16">
                  <c:v>19920331</c:v>
                </c:pt>
                <c:pt idx="17">
                  <c:v>19920430</c:v>
                </c:pt>
                <c:pt idx="18">
                  <c:v>19920529</c:v>
                </c:pt>
                <c:pt idx="19">
                  <c:v>19920630</c:v>
                </c:pt>
                <c:pt idx="20">
                  <c:v>19920731</c:v>
                </c:pt>
                <c:pt idx="21">
                  <c:v>19920831</c:v>
                </c:pt>
                <c:pt idx="22">
                  <c:v>19920930</c:v>
                </c:pt>
                <c:pt idx="23">
                  <c:v>19921030</c:v>
                </c:pt>
                <c:pt idx="24">
                  <c:v>19921130</c:v>
                </c:pt>
                <c:pt idx="25">
                  <c:v>19921231</c:v>
                </c:pt>
                <c:pt idx="26">
                  <c:v>19930129</c:v>
                </c:pt>
                <c:pt idx="27">
                  <c:v>19930226</c:v>
                </c:pt>
                <c:pt idx="28">
                  <c:v>19930331</c:v>
                </c:pt>
                <c:pt idx="29">
                  <c:v>19930430</c:v>
                </c:pt>
                <c:pt idx="30">
                  <c:v>19930528</c:v>
                </c:pt>
                <c:pt idx="31">
                  <c:v>19930630</c:v>
                </c:pt>
                <c:pt idx="32">
                  <c:v>19930730</c:v>
                </c:pt>
                <c:pt idx="33">
                  <c:v>19930831</c:v>
                </c:pt>
                <c:pt idx="34">
                  <c:v>19930930</c:v>
                </c:pt>
                <c:pt idx="35">
                  <c:v>19931029</c:v>
                </c:pt>
                <c:pt idx="36">
                  <c:v>19931130</c:v>
                </c:pt>
                <c:pt idx="37">
                  <c:v>19931231</c:v>
                </c:pt>
                <c:pt idx="38">
                  <c:v>19940131</c:v>
                </c:pt>
                <c:pt idx="39">
                  <c:v>19940228</c:v>
                </c:pt>
                <c:pt idx="40">
                  <c:v>19940331</c:v>
                </c:pt>
                <c:pt idx="41">
                  <c:v>19940429</c:v>
                </c:pt>
                <c:pt idx="42">
                  <c:v>19940531</c:v>
                </c:pt>
                <c:pt idx="43">
                  <c:v>19940630</c:v>
                </c:pt>
                <c:pt idx="44">
                  <c:v>19940729</c:v>
                </c:pt>
                <c:pt idx="45">
                  <c:v>19940831</c:v>
                </c:pt>
                <c:pt idx="46">
                  <c:v>19940930</c:v>
                </c:pt>
                <c:pt idx="47">
                  <c:v>19941031</c:v>
                </c:pt>
                <c:pt idx="48">
                  <c:v>19941130</c:v>
                </c:pt>
                <c:pt idx="49">
                  <c:v>19941230</c:v>
                </c:pt>
                <c:pt idx="50">
                  <c:v>19950131</c:v>
                </c:pt>
                <c:pt idx="51">
                  <c:v>19950228</c:v>
                </c:pt>
                <c:pt idx="52">
                  <c:v>19950331</c:v>
                </c:pt>
                <c:pt idx="53">
                  <c:v>19950428</c:v>
                </c:pt>
                <c:pt idx="54">
                  <c:v>19950531</c:v>
                </c:pt>
                <c:pt idx="55">
                  <c:v>19950630</c:v>
                </c:pt>
                <c:pt idx="56">
                  <c:v>19950731</c:v>
                </c:pt>
                <c:pt idx="57">
                  <c:v>19950831</c:v>
                </c:pt>
                <c:pt idx="58">
                  <c:v>19950929</c:v>
                </c:pt>
                <c:pt idx="59">
                  <c:v>19951031</c:v>
                </c:pt>
                <c:pt idx="60">
                  <c:v>19951130</c:v>
                </c:pt>
                <c:pt idx="61">
                  <c:v>19951229</c:v>
                </c:pt>
                <c:pt idx="62">
                  <c:v>19960131</c:v>
                </c:pt>
                <c:pt idx="63">
                  <c:v>19960229</c:v>
                </c:pt>
                <c:pt idx="64">
                  <c:v>19960329</c:v>
                </c:pt>
                <c:pt idx="65">
                  <c:v>19960430</c:v>
                </c:pt>
                <c:pt idx="66">
                  <c:v>19960531</c:v>
                </c:pt>
                <c:pt idx="67">
                  <c:v>19960628</c:v>
                </c:pt>
                <c:pt idx="68">
                  <c:v>19960731</c:v>
                </c:pt>
                <c:pt idx="69">
                  <c:v>19960830</c:v>
                </c:pt>
                <c:pt idx="70">
                  <c:v>19960930</c:v>
                </c:pt>
                <c:pt idx="71">
                  <c:v>19961031</c:v>
                </c:pt>
                <c:pt idx="72">
                  <c:v>19961129</c:v>
                </c:pt>
                <c:pt idx="73">
                  <c:v>19961231</c:v>
                </c:pt>
                <c:pt idx="74">
                  <c:v>19970131</c:v>
                </c:pt>
                <c:pt idx="75">
                  <c:v>19970228</c:v>
                </c:pt>
                <c:pt idx="76">
                  <c:v>19970331</c:v>
                </c:pt>
                <c:pt idx="77">
                  <c:v>19970430</c:v>
                </c:pt>
                <c:pt idx="78">
                  <c:v>19970530</c:v>
                </c:pt>
                <c:pt idx="79">
                  <c:v>19970630</c:v>
                </c:pt>
                <c:pt idx="80">
                  <c:v>19970731</c:v>
                </c:pt>
                <c:pt idx="81">
                  <c:v>19970829</c:v>
                </c:pt>
                <c:pt idx="82">
                  <c:v>19970930</c:v>
                </c:pt>
                <c:pt idx="83">
                  <c:v>19971031</c:v>
                </c:pt>
                <c:pt idx="84">
                  <c:v>19971128</c:v>
                </c:pt>
                <c:pt idx="85">
                  <c:v>19971231</c:v>
                </c:pt>
                <c:pt idx="86">
                  <c:v>19980130</c:v>
                </c:pt>
                <c:pt idx="87">
                  <c:v>19980227</c:v>
                </c:pt>
                <c:pt idx="88">
                  <c:v>19980331</c:v>
                </c:pt>
                <c:pt idx="89">
                  <c:v>19980430</c:v>
                </c:pt>
                <c:pt idx="90">
                  <c:v>19980529</c:v>
                </c:pt>
                <c:pt idx="91">
                  <c:v>19980630</c:v>
                </c:pt>
                <c:pt idx="92">
                  <c:v>19980731</c:v>
                </c:pt>
                <c:pt idx="93">
                  <c:v>19980831</c:v>
                </c:pt>
                <c:pt idx="94">
                  <c:v>19980930</c:v>
                </c:pt>
                <c:pt idx="95">
                  <c:v>19981030</c:v>
                </c:pt>
                <c:pt idx="96">
                  <c:v>19981130</c:v>
                </c:pt>
                <c:pt idx="97">
                  <c:v>19981231</c:v>
                </c:pt>
                <c:pt idx="98">
                  <c:v>19990129</c:v>
                </c:pt>
                <c:pt idx="99">
                  <c:v>19990226</c:v>
                </c:pt>
                <c:pt idx="100">
                  <c:v>19990331</c:v>
                </c:pt>
                <c:pt idx="101">
                  <c:v>19990430</c:v>
                </c:pt>
                <c:pt idx="102">
                  <c:v>19990528</c:v>
                </c:pt>
                <c:pt idx="103">
                  <c:v>19990630</c:v>
                </c:pt>
                <c:pt idx="104">
                  <c:v>19990730</c:v>
                </c:pt>
                <c:pt idx="105">
                  <c:v>19990831</c:v>
                </c:pt>
                <c:pt idx="106">
                  <c:v>19990930</c:v>
                </c:pt>
                <c:pt idx="107">
                  <c:v>19991029</c:v>
                </c:pt>
                <c:pt idx="108">
                  <c:v>19991130</c:v>
                </c:pt>
                <c:pt idx="109">
                  <c:v>19991231</c:v>
                </c:pt>
                <c:pt idx="110">
                  <c:v>20000131</c:v>
                </c:pt>
                <c:pt idx="111">
                  <c:v>20000229</c:v>
                </c:pt>
                <c:pt idx="112">
                  <c:v>20000331</c:v>
                </c:pt>
                <c:pt idx="113">
                  <c:v>20000428</c:v>
                </c:pt>
                <c:pt idx="114">
                  <c:v>20000531</c:v>
                </c:pt>
                <c:pt idx="115">
                  <c:v>20000630</c:v>
                </c:pt>
                <c:pt idx="116">
                  <c:v>20000731</c:v>
                </c:pt>
                <c:pt idx="117">
                  <c:v>20000831</c:v>
                </c:pt>
                <c:pt idx="118">
                  <c:v>20000929</c:v>
                </c:pt>
                <c:pt idx="119">
                  <c:v>20001031</c:v>
                </c:pt>
                <c:pt idx="120">
                  <c:v>20001130</c:v>
                </c:pt>
                <c:pt idx="121">
                  <c:v>20001229</c:v>
                </c:pt>
                <c:pt idx="122">
                  <c:v>20010131</c:v>
                </c:pt>
                <c:pt idx="123">
                  <c:v>20010228</c:v>
                </c:pt>
                <c:pt idx="124">
                  <c:v>20010330</c:v>
                </c:pt>
                <c:pt idx="125">
                  <c:v>20010430</c:v>
                </c:pt>
                <c:pt idx="126">
                  <c:v>20010531</c:v>
                </c:pt>
                <c:pt idx="127">
                  <c:v>20010629</c:v>
                </c:pt>
                <c:pt idx="128">
                  <c:v>20010731</c:v>
                </c:pt>
                <c:pt idx="129">
                  <c:v>20010831</c:v>
                </c:pt>
                <c:pt idx="130">
                  <c:v>20010928</c:v>
                </c:pt>
                <c:pt idx="131">
                  <c:v>20011031</c:v>
                </c:pt>
                <c:pt idx="132">
                  <c:v>20011130</c:v>
                </c:pt>
                <c:pt idx="133">
                  <c:v>20011231</c:v>
                </c:pt>
                <c:pt idx="134">
                  <c:v>20020131</c:v>
                </c:pt>
                <c:pt idx="135">
                  <c:v>20020228</c:v>
                </c:pt>
                <c:pt idx="136">
                  <c:v>20020328</c:v>
                </c:pt>
                <c:pt idx="137">
                  <c:v>20020430</c:v>
                </c:pt>
                <c:pt idx="138">
                  <c:v>20020531</c:v>
                </c:pt>
                <c:pt idx="139">
                  <c:v>20020628</c:v>
                </c:pt>
                <c:pt idx="140">
                  <c:v>20020731</c:v>
                </c:pt>
                <c:pt idx="141">
                  <c:v>20020830</c:v>
                </c:pt>
                <c:pt idx="142">
                  <c:v>20020930</c:v>
                </c:pt>
                <c:pt idx="143">
                  <c:v>20021031</c:v>
                </c:pt>
                <c:pt idx="144">
                  <c:v>20021129</c:v>
                </c:pt>
                <c:pt idx="145">
                  <c:v>20021231</c:v>
                </c:pt>
                <c:pt idx="146">
                  <c:v>20030131</c:v>
                </c:pt>
                <c:pt idx="147">
                  <c:v>20030228</c:v>
                </c:pt>
                <c:pt idx="148">
                  <c:v>20030331</c:v>
                </c:pt>
                <c:pt idx="149">
                  <c:v>20030430</c:v>
                </c:pt>
                <c:pt idx="150">
                  <c:v>20030530</c:v>
                </c:pt>
                <c:pt idx="151">
                  <c:v>20030630</c:v>
                </c:pt>
                <c:pt idx="152">
                  <c:v>20030731</c:v>
                </c:pt>
                <c:pt idx="153">
                  <c:v>20030829</c:v>
                </c:pt>
                <c:pt idx="154">
                  <c:v>20030930</c:v>
                </c:pt>
                <c:pt idx="155">
                  <c:v>20031031</c:v>
                </c:pt>
                <c:pt idx="156">
                  <c:v>20031128</c:v>
                </c:pt>
                <c:pt idx="157">
                  <c:v>20031231</c:v>
                </c:pt>
                <c:pt idx="158">
                  <c:v>20040130</c:v>
                </c:pt>
                <c:pt idx="159">
                  <c:v>20040227</c:v>
                </c:pt>
                <c:pt idx="160">
                  <c:v>20040331</c:v>
                </c:pt>
                <c:pt idx="161">
                  <c:v>20040430</c:v>
                </c:pt>
                <c:pt idx="162">
                  <c:v>20040528</c:v>
                </c:pt>
                <c:pt idx="163">
                  <c:v>20040630</c:v>
                </c:pt>
                <c:pt idx="164">
                  <c:v>20040730</c:v>
                </c:pt>
                <c:pt idx="165">
                  <c:v>20040831</c:v>
                </c:pt>
                <c:pt idx="166">
                  <c:v>20040930</c:v>
                </c:pt>
                <c:pt idx="167">
                  <c:v>20041029</c:v>
                </c:pt>
                <c:pt idx="168">
                  <c:v>20041130</c:v>
                </c:pt>
                <c:pt idx="169">
                  <c:v>20041231</c:v>
                </c:pt>
                <c:pt idx="170">
                  <c:v>20050131</c:v>
                </c:pt>
                <c:pt idx="171">
                  <c:v>20050228</c:v>
                </c:pt>
                <c:pt idx="172">
                  <c:v>20050331</c:v>
                </c:pt>
                <c:pt idx="173">
                  <c:v>20050429</c:v>
                </c:pt>
                <c:pt idx="174">
                  <c:v>20050531</c:v>
                </c:pt>
                <c:pt idx="175">
                  <c:v>20050630</c:v>
                </c:pt>
                <c:pt idx="176">
                  <c:v>20050729</c:v>
                </c:pt>
                <c:pt idx="177">
                  <c:v>20050831</c:v>
                </c:pt>
                <c:pt idx="178">
                  <c:v>20050930</c:v>
                </c:pt>
                <c:pt idx="179">
                  <c:v>20051031</c:v>
                </c:pt>
                <c:pt idx="180">
                  <c:v>20051130</c:v>
                </c:pt>
                <c:pt idx="181">
                  <c:v>20051230</c:v>
                </c:pt>
                <c:pt idx="182">
                  <c:v>20060131</c:v>
                </c:pt>
                <c:pt idx="183">
                  <c:v>20060228</c:v>
                </c:pt>
                <c:pt idx="184">
                  <c:v>20060331</c:v>
                </c:pt>
                <c:pt idx="185">
                  <c:v>20060428</c:v>
                </c:pt>
                <c:pt idx="186">
                  <c:v>20060531</c:v>
                </c:pt>
                <c:pt idx="187">
                  <c:v>20060630</c:v>
                </c:pt>
                <c:pt idx="188">
                  <c:v>20060731</c:v>
                </c:pt>
                <c:pt idx="189">
                  <c:v>20060831</c:v>
                </c:pt>
                <c:pt idx="190">
                  <c:v>20060929</c:v>
                </c:pt>
                <c:pt idx="191">
                  <c:v>20061031</c:v>
                </c:pt>
                <c:pt idx="192">
                  <c:v>20061130</c:v>
                </c:pt>
                <c:pt idx="193">
                  <c:v>20061229</c:v>
                </c:pt>
                <c:pt idx="194">
                  <c:v>20070131</c:v>
                </c:pt>
                <c:pt idx="195">
                  <c:v>20070228</c:v>
                </c:pt>
                <c:pt idx="196">
                  <c:v>20070330</c:v>
                </c:pt>
                <c:pt idx="197">
                  <c:v>20070430</c:v>
                </c:pt>
                <c:pt idx="198">
                  <c:v>20070531</c:v>
                </c:pt>
                <c:pt idx="199">
                  <c:v>20070629</c:v>
                </c:pt>
                <c:pt idx="200">
                  <c:v>20070731</c:v>
                </c:pt>
                <c:pt idx="201">
                  <c:v>20070831</c:v>
                </c:pt>
                <c:pt idx="202">
                  <c:v>20070928</c:v>
                </c:pt>
                <c:pt idx="203">
                  <c:v>20071031</c:v>
                </c:pt>
                <c:pt idx="204">
                  <c:v>20071130</c:v>
                </c:pt>
                <c:pt idx="205">
                  <c:v>20071231</c:v>
                </c:pt>
                <c:pt idx="206">
                  <c:v>20080131</c:v>
                </c:pt>
                <c:pt idx="207">
                  <c:v>20080229</c:v>
                </c:pt>
                <c:pt idx="208">
                  <c:v>20080331</c:v>
                </c:pt>
                <c:pt idx="209">
                  <c:v>20080430</c:v>
                </c:pt>
                <c:pt idx="210">
                  <c:v>20080530</c:v>
                </c:pt>
                <c:pt idx="211">
                  <c:v>20080630</c:v>
                </c:pt>
                <c:pt idx="212">
                  <c:v>20080731</c:v>
                </c:pt>
                <c:pt idx="213">
                  <c:v>20080829</c:v>
                </c:pt>
                <c:pt idx="214">
                  <c:v>20080930</c:v>
                </c:pt>
                <c:pt idx="215">
                  <c:v>20081031</c:v>
                </c:pt>
                <c:pt idx="216">
                  <c:v>20081128</c:v>
                </c:pt>
                <c:pt idx="217">
                  <c:v>20081231</c:v>
                </c:pt>
                <c:pt idx="218">
                  <c:v>20090130</c:v>
                </c:pt>
                <c:pt idx="219">
                  <c:v>20090227</c:v>
                </c:pt>
                <c:pt idx="220">
                  <c:v>20090331</c:v>
                </c:pt>
                <c:pt idx="221">
                  <c:v>20090430</c:v>
                </c:pt>
                <c:pt idx="222">
                  <c:v>20090529</c:v>
                </c:pt>
                <c:pt idx="223">
                  <c:v>20090630</c:v>
                </c:pt>
                <c:pt idx="224">
                  <c:v>20090731</c:v>
                </c:pt>
                <c:pt idx="225">
                  <c:v>20090831</c:v>
                </c:pt>
                <c:pt idx="226">
                  <c:v>20090930</c:v>
                </c:pt>
                <c:pt idx="227">
                  <c:v>20091030</c:v>
                </c:pt>
                <c:pt idx="228">
                  <c:v>20091130</c:v>
                </c:pt>
                <c:pt idx="229">
                  <c:v>20091231</c:v>
                </c:pt>
                <c:pt idx="230">
                  <c:v>20100129</c:v>
                </c:pt>
                <c:pt idx="231">
                  <c:v>20100226</c:v>
                </c:pt>
                <c:pt idx="232">
                  <c:v>20100331</c:v>
                </c:pt>
                <c:pt idx="233">
                  <c:v>20100430</c:v>
                </c:pt>
                <c:pt idx="234">
                  <c:v>20100528</c:v>
                </c:pt>
                <c:pt idx="235">
                  <c:v>20100630</c:v>
                </c:pt>
                <c:pt idx="236">
                  <c:v>20100730</c:v>
                </c:pt>
                <c:pt idx="237">
                  <c:v>20100831</c:v>
                </c:pt>
                <c:pt idx="238">
                  <c:v>20100930</c:v>
                </c:pt>
                <c:pt idx="239">
                  <c:v>20101029</c:v>
                </c:pt>
                <c:pt idx="240">
                  <c:v>20101130</c:v>
                </c:pt>
                <c:pt idx="241">
                  <c:v>20101231</c:v>
                </c:pt>
                <c:pt idx="242">
                  <c:v>20110131</c:v>
                </c:pt>
                <c:pt idx="243">
                  <c:v>20110228</c:v>
                </c:pt>
                <c:pt idx="244">
                  <c:v>20110331</c:v>
                </c:pt>
                <c:pt idx="245">
                  <c:v>20110429</c:v>
                </c:pt>
                <c:pt idx="246">
                  <c:v>20110531</c:v>
                </c:pt>
                <c:pt idx="247">
                  <c:v>20110630</c:v>
                </c:pt>
                <c:pt idx="248">
                  <c:v>20110729</c:v>
                </c:pt>
                <c:pt idx="249">
                  <c:v>20110831</c:v>
                </c:pt>
                <c:pt idx="250">
                  <c:v>20110930</c:v>
                </c:pt>
                <c:pt idx="251">
                  <c:v>20111031</c:v>
                </c:pt>
                <c:pt idx="252">
                  <c:v>20111130</c:v>
                </c:pt>
                <c:pt idx="253">
                  <c:v>20111230</c:v>
                </c:pt>
                <c:pt idx="254">
                  <c:v>20120131</c:v>
                </c:pt>
                <c:pt idx="255">
                  <c:v>20120229</c:v>
                </c:pt>
                <c:pt idx="256">
                  <c:v>20120330</c:v>
                </c:pt>
                <c:pt idx="257">
                  <c:v>20120430</c:v>
                </c:pt>
                <c:pt idx="258">
                  <c:v>20120531</c:v>
                </c:pt>
                <c:pt idx="259">
                  <c:v>20120629</c:v>
                </c:pt>
                <c:pt idx="260">
                  <c:v>20120731</c:v>
                </c:pt>
                <c:pt idx="261">
                  <c:v>20120831</c:v>
                </c:pt>
                <c:pt idx="262">
                  <c:v>20120928</c:v>
                </c:pt>
                <c:pt idx="263">
                  <c:v>20121031</c:v>
                </c:pt>
                <c:pt idx="264">
                  <c:v>20121130</c:v>
                </c:pt>
                <c:pt idx="265">
                  <c:v>20121231</c:v>
                </c:pt>
                <c:pt idx="266">
                  <c:v>20130131</c:v>
                </c:pt>
                <c:pt idx="267">
                  <c:v>20130228</c:v>
                </c:pt>
                <c:pt idx="268">
                  <c:v>20130328</c:v>
                </c:pt>
                <c:pt idx="269">
                  <c:v>20130430</c:v>
                </c:pt>
                <c:pt idx="270">
                  <c:v>20130531</c:v>
                </c:pt>
                <c:pt idx="271">
                  <c:v>20130628</c:v>
                </c:pt>
                <c:pt idx="272">
                  <c:v>20130731</c:v>
                </c:pt>
                <c:pt idx="273">
                  <c:v>20130830</c:v>
                </c:pt>
                <c:pt idx="274">
                  <c:v>20130930</c:v>
                </c:pt>
                <c:pt idx="275">
                  <c:v>20131031</c:v>
                </c:pt>
                <c:pt idx="276">
                  <c:v>20131129</c:v>
                </c:pt>
                <c:pt idx="277">
                  <c:v>20131231</c:v>
                </c:pt>
              </c:numCache>
            </c:numRef>
          </c:cat>
          <c:val>
            <c:numRef>
              <c:f>WRDS!$H$565:$H$842</c:f>
              <c:numCache>
                <c:formatCode>General</c:formatCode>
                <c:ptCount val="278"/>
                <c:pt idx="0">
                  <c:v>1</c:v>
                </c:pt>
                <c:pt idx="1">
                  <c:v>1</c:v>
                </c:pt>
                <c:pt idx="2">
                  <c:v>1.113003</c:v>
                </c:pt>
                <c:pt idx="3">
                  <c:v>1.3084830558989999</c:v>
                </c:pt>
                <c:pt idx="4">
                  <c:v>1.3334070411477641</c:v>
                </c:pt>
                <c:pt idx="5">
                  <c:v>1.3583310855608979</c:v>
                </c:pt>
                <c:pt idx="6">
                  <c:v>1.4755958081773564</c:v>
                </c:pt>
                <c:pt idx="7">
                  <c:v>1.3910072784736027</c:v>
                </c:pt>
                <c:pt idx="8">
                  <c:v>1.5507853295154741</c:v>
                </c:pt>
                <c:pt idx="9">
                  <c:v>1.6499099769927725</c:v>
                </c:pt>
                <c:pt idx="10">
                  <c:v>1.6404642423744642</c:v>
                </c:pt>
                <c:pt idx="11">
                  <c:v>1.8041956974773836</c:v>
                </c:pt>
                <c:pt idx="12">
                  <c:v>1.6802636908219812</c:v>
                </c:pt>
                <c:pt idx="13">
                  <c:v>2.1264358704917781</c:v>
                </c:pt>
                <c:pt idx="14">
                  <c:v>1.8479748403791227</c:v>
                </c:pt>
                <c:pt idx="15">
                  <c:v>1.895312563890313</c:v>
                </c:pt>
                <c:pt idx="16">
                  <c:v>1.7681105564773587</c:v>
                </c:pt>
                <c:pt idx="17">
                  <c:v>1.8189914739611068</c:v>
                </c:pt>
                <c:pt idx="18">
                  <c:v>1.907905596199799</c:v>
                </c:pt>
                <c:pt idx="19">
                  <c:v>1.8663590439369653</c:v>
                </c:pt>
                <c:pt idx="20">
                  <c:v>2.0037790603420649</c:v>
                </c:pt>
                <c:pt idx="21">
                  <c:v>1.9844766566537677</c:v>
                </c:pt>
                <c:pt idx="22">
                  <c:v>1.9202550230911508</c:v>
                </c:pt>
                <c:pt idx="23">
                  <c:v>1.9427335283914451</c:v>
                </c:pt>
                <c:pt idx="24">
                  <c:v>2.0164602657938553</c:v>
                </c:pt>
                <c:pt idx="25">
                  <c:v>1.8712751266567547</c:v>
                </c:pt>
                <c:pt idx="26">
                  <c:v>1.7035059551763179</c:v>
                </c:pt>
                <c:pt idx="27">
                  <c:v>1.5175393205675838</c:v>
                </c:pt>
                <c:pt idx="28">
                  <c:v>1.6182750982061815</c:v>
                </c:pt>
                <c:pt idx="29">
                  <c:v>1.7742541618219041</c:v>
                </c:pt>
                <c:pt idx="30">
                  <c:v>1.8761602238602861</c:v>
                </c:pt>
                <c:pt idx="31">
                  <c:v>1.7519546647202868</c:v>
                </c:pt>
                <c:pt idx="32">
                  <c:v>1.5558408595514972</c:v>
                </c:pt>
                <c:pt idx="33">
                  <c:v>1.6583427670604689</c:v>
                </c:pt>
                <c:pt idx="34">
                  <c:v>1.5662118762936581</c:v>
                </c:pt>
                <c:pt idx="35">
                  <c:v>1.6385990567921978</c:v>
                </c:pt>
                <c:pt idx="36">
                  <c:v>1.7615267580327316</c:v>
                </c:pt>
                <c:pt idx="37">
                  <c:v>1.8277495949742315</c:v>
                </c:pt>
                <c:pt idx="38">
                  <c:v>1.7118593041552959</c:v>
                </c:pt>
                <c:pt idx="39">
                  <c:v>1.5488184003089367</c:v>
                </c:pt>
                <c:pt idx="40">
                  <c:v>1.4420025905132305</c:v>
                </c:pt>
                <c:pt idx="41">
                  <c:v>1.575521936376622</c:v>
                </c:pt>
                <c:pt idx="42">
                  <c:v>1.7149162396975439</c:v>
                </c:pt>
                <c:pt idx="43">
                  <c:v>1.6981032008835601</c:v>
                </c:pt>
                <c:pt idx="44">
                  <c:v>1.6678396056373865</c:v>
                </c:pt>
                <c:pt idx="45">
                  <c:v>1.8486117369736241</c:v>
                </c:pt>
                <c:pt idx="46">
                  <c:v>1.8723127880533623</c:v>
                </c:pt>
                <c:pt idx="47">
                  <c:v>2.0077427889516533</c:v>
                </c:pt>
                <c:pt idx="48">
                  <c:v>2.1085013608151812</c:v>
                </c:pt>
                <c:pt idx="49">
                  <c:v>2.1050940226160892</c:v>
                </c:pt>
                <c:pt idx="50">
                  <c:v>2.2277199596215493</c:v>
                </c:pt>
                <c:pt idx="51">
                  <c:v>2.2759523244672777</c:v>
                </c:pt>
                <c:pt idx="52">
                  <c:v>2.3513614528338587</c:v>
                </c:pt>
                <c:pt idx="53">
                  <c:v>2.3753547450985755</c:v>
                </c:pt>
                <c:pt idx="54">
                  <c:v>2.4307456423995277</c:v>
                </c:pt>
                <c:pt idx="55">
                  <c:v>2.5410771871080438</c:v>
                </c:pt>
                <c:pt idx="56">
                  <c:v>2.7927708824911002</c:v>
                </c:pt>
                <c:pt idx="57">
                  <c:v>2.7381554551130987</c:v>
                </c:pt>
                <c:pt idx="58">
                  <c:v>2.9599816429981782</c:v>
                </c:pt>
                <c:pt idx="59">
                  <c:v>3.1818056273061037</c:v>
                </c:pt>
                <c:pt idx="60">
                  <c:v>3.2308849791073015</c:v>
                </c:pt>
                <c:pt idx="61">
                  <c:v>3.5094098805012037</c:v>
                </c:pt>
                <c:pt idx="62">
                  <c:v>3.8157883818886917</c:v>
                </c:pt>
                <c:pt idx="63">
                  <c:v>3.6862728926306536</c:v>
                </c:pt>
                <c:pt idx="64">
                  <c:v>3.7632164667185402</c:v>
                </c:pt>
                <c:pt idx="65">
                  <c:v>3.8541508294203197</c:v>
                </c:pt>
                <c:pt idx="66">
                  <c:v>3.9758610584625846</c:v>
                </c:pt>
                <c:pt idx="67">
                  <c:v>4.0109838150530415</c:v>
                </c:pt>
                <c:pt idx="68">
                  <c:v>3.9435471441705592</c:v>
                </c:pt>
                <c:pt idx="69">
                  <c:v>4.0070382531916975</c:v>
                </c:pt>
                <c:pt idx="70">
                  <c:v>4.465591689772201</c:v>
                </c:pt>
                <c:pt idx="71">
                  <c:v>4.6701783074474248</c:v>
                </c:pt>
                <c:pt idx="72">
                  <c:v>5.0751154579512665</c:v>
                </c:pt>
                <c:pt idx="73">
                  <c:v>4.6999679984149694</c:v>
                </c:pt>
                <c:pt idx="74">
                  <c:v>5.2379169355775455</c:v>
                </c:pt>
                <c:pt idx="75">
                  <c:v>5.2076208240221824</c:v>
                </c:pt>
                <c:pt idx="76">
                  <c:v>4.7813510214718953</c:v>
                </c:pt>
                <c:pt idx="77">
                  <c:v>5.4562817503117804</c:v>
                </c:pt>
                <c:pt idx="78">
                  <c:v>5.8734581403771164</c:v>
                </c:pt>
                <c:pt idx="79">
                  <c:v>6.8143508937166857</c:v>
                </c:pt>
                <c:pt idx="80">
                  <c:v>6.8194820999396564</c:v>
                </c:pt>
                <c:pt idx="81">
                  <c:v>6.3405430525787905</c:v>
                </c:pt>
                <c:pt idx="82">
                  <c:v>6.8766676703895913</c:v>
                </c:pt>
                <c:pt idx="83">
                  <c:v>8.1204711819359439</c:v>
                </c:pt>
                <c:pt idx="84">
                  <c:v>8.3400649636378699</c:v>
                </c:pt>
                <c:pt idx="85">
                  <c:v>8.547849342141955</c:v>
                </c:pt>
                <c:pt idx="86">
                  <c:v>9.3718278273270705</c:v>
                </c:pt>
                <c:pt idx="87">
                  <c:v>10.16743040707235</c:v>
                </c:pt>
                <c:pt idx="88">
                  <c:v>11.452715619691325</c:v>
                </c:pt>
                <c:pt idx="89">
                  <c:v>13.07548525399225</c:v>
                </c:pt>
                <c:pt idx="90">
                  <c:v>12.063338091451062</c:v>
                </c:pt>
                <c:pt idx="91">
                  <c:v>12.509331764030048</c:v>
                </c:pt>
                <c:pt idx="92">
                  <c:v>12.638815857119548</c:v>
                </c:pt>
                <c:pt idx="93">
                  <c:v>10.711270050750132</c:v>
                </c:pt>
                <c:pt idx="94">
                  <c:v>12.196141284075621</c:v>
                </c:pt>
                <c:pt idx="95">
                  <c:v>12.376339271548035</c:v>
                </c:pt>
                <c:pt idx="96">
                  <c:v>12.931653238322976</c:v>
                </c:pt>
                <c:pt idx="97">
                  <c:v>14.440712512969126</c:v>
                </c:pt>
                <c:pt idx="98">
                  <c:v>14.8594931758453</c:v>
                </c:pt>
                <c:pt idx="99">
                  <c:v>15.267594296426672</c:v>
                </c:pt>
                <c:pt idx="100">
                  <c:v>16.055921260328212</c:v>
                </c:pt>
                <c:pt idx="101">
                  <c:v>13.31483832684372</c:v>
                </c:pt>
                <c:pt idx="102">
                  <c:v>12.407312261324378</c:v>
                </c:pt>
                <c:pt idx="103">
                  <c:v>12.639229742112931</c:v>
                </c:pt>
                <c:pt idx="104">
                  <c:v>11.784046818531976</c:v>
                </c:pt>
                <c:pt idx="105">
                  <c:v>13.159869636736024</c:v>
                </c:pt>
                <c:pt idx="106">
                  <c:v>12.506232071749094</c:v>
                </c:pt>
                <c:pt idx="107">
                  <c:v>13.835294366477866</c:v>
                </c:pt>
                <c:pt idx="108">
                  <c:v>12.664856133662573</c:v>
                </c:pt>
                <c:pt idx="109">
                  <c:v>11.332867884373012</c:v>
                </c:pt>
                <c:pt idx="110">
                  <c:v>12.643026741881718</c:v>
                </c:pt>
                <c:pt idx="111">
                  <c:v>11.255138481291658</c:v>
                </c:pt>
                <c:pt idx="112">
                  <c:v>12.809833269989577</c:v>
                </c:pt>
                <c:pt idx="113">
                  <c:v>14.758682874185824</c:v>
                </c:pt>
                <c:pt idx="114">
                  <c:v>15.644203846636968</c:v>
                </c:pt>
                <c:pt idx="115">
                  <c:v>16.850982087162699</c:v>
                </c:pt>
                <c:pt idx="116">
                  <c:v>15.139545793444194</c:v>
                </c:pt>
                <c:pt idx="117">
                  <c:v>15.215031568770305</c:v>
                </c:pt>
                <c:pt idx="118">
                  <c:v>15.808676455489024</c:v>
                </c:pt>
                <c:pt idx="119">
                  <c:v>15.193039168282922</c:v>
                </c:pt>
                <c:pt idx="120">
                  <c:v>15.620464939204354</c:v>
                </c:pt>
                <c:pt idx="121">
                  <c:v>16.215323485018988</c:v>
                </c:pt>
                <c:pt idx="122">
                  <c:v>15.915696737662984</c:v>
                </c:pt>
                <c:pt idx="123">
                  <c:v>15.90159543035325</c:v>
                </c:pt>
                <c:pt idx="124">
                  <c:v>14.47045184162145</c:v>
                </c:pt>
                <c:pt idx="125">
                  <c:v>15.300867661456568</c:v>
                </c:pt>
                <c:pt idx="126">
                  <c:v>15.194863250298003</c:v>
                </c:pt>
                <c:pt idx="127">
                  <c:v>14.188720185316248</c:v>
                </c:pt>
                <c:pt idx="128">
                  <c:v>14.603229456810098</c:v>
                </c:pt>
                <c:pt idx="129">
                  <c:v>13.611261286267903</c:v>
                </c:pt>
                <c:pt idx="130">
                  <c:v>14.247233858607487</c:v>
                </c:pt>
                <c:pt idx="131">
                  <c:v>14.886763692052662</c:v>
                </c:pt>
                <c:pt idx="132">
                  <c:v>15.426810818509415</c:v>
                </c:pt>
                <c:pt idx="133">
                  <c:v>14.194378329029368</c:v>
                </c:pt>
                <c:pt idx="134">
                  <c:v>14.842649781694469</c:v>
                </c:pt>
                <c:pt idx="135">
                  <c:v>14.636054939383072</c:v>
                </c:pt>
                <c:pt idx="136">
                  <c:v>14.200120043013403</c:v>
                </c:pt>
                <c:pt idx="137">
                  <c:v>12.988778802744269</c:v>
                </c:pt>
                <c:pt idx="138">
                  <c:v>12.409907897842476</c:v>
                </c:pt>
                <c:pt idx="139">
                  <c:v>12.55337884304932</c:v>
                </c:pt>
                <c:pt idx="140">
                  <c:v>11.602912317326776</c:v>
                </c:pt>
                <c:pt idx="141">
                  <c:v>11.911364138370493</c:v>
                </c:pt>
                <c:pt idx="142">
                  <c:v>10.44944668357587</c:v>
                </c:pt>
                <c:pt idx="143">
                  <c:v>11.439657150204884</c:v>
                </c:pt>
                <c:pt idx="144">
                  <c:v>11.400053057150869</c:v>
                </c:pt>
                <c:pt idx="145">
                  <c:v>11.052955641719802</c:v>
                </c:pt>
                <c:pt idx="146">
                  <c:v>11.031258689794983</c:v>
                </c:pt>
                <c:pt idx="147">
                  <c:v>10.835045691479722</c:v>
                </c:pt>
                <c:pt idx="148">
                  <c:v>11.321929304672048</c:v>
                </c:pt>
                <c:pt idx="149">
                  <c:v>11.172955358881179</c:v>
                </c:pt>
                <c:pt idx="150">
                  <c:v>11.325566756128332</c:v>
                </c:pt>
                <c:pt idx="151">
                  <c:v>12.468350418521736</c:v>
                </c:pt>
                <c:pt idx="152">
                  <c:v>12.179920068290068</c:v>
                </c:pt>
                <c:pt idx="153">
                  <c:v>10.978724171235239</c:v>
                </c:pt>
                <c:pt idx="154">
                  <c:v>11.147511076643799</c:v>
                </c:pt>
                <c:pt idx="155">
                  <c:v>11.59517282645967</c:v>
                </c:pt>
                <c:pt idx="156">
                  <c:v>12.373081376214024</c:v>
                </c:pt>
                <c:pt idx="157">
                  <c:v>13.021777286606168</c:v>
                </c:pt>
                <c:pt idx="158">
                  <c:v>13.500926603644132</c:v>
                </c:pt>
                <c:pt idx="159">
                  <c:v>13.570955909937236</c:v>
                </c:pt>
                <c:pt idx="160">
                  <c:v>12.978502258733124</c:v>
                </c:pt>
                <c:pt idx="161">
                  <c:v>13.241407778988169</c:v>
                </c:pt>
                <c:pt idx="162">
                  <c:v>13.148837097205266</c:v>
                </c:pt>
                <c:pt idx="163">
                  <c:v>12.754450877311704</c:v>
                </c:pt>
                <c:pt idx="164">
                  <c:v>11.891255150836988</c:v>
                </c:pt>
                <c:pt idx="165">
                  <c:v>12.218668970160017</c:v>
                </c:pt>
                <c:pt idx="166">
                  <c:v>11.444481885541817</c:v>
                </c:pt>
                <c:pt idx="167">
                  <c:v>10.827372533309656</c:v>
                </c:pt>
                <c:pt idx="168">
                  <c:v>10.449627160367518</c:v>
                </c:pt>
                <c:pt idx="169">
                  <c:v>10.118488925282639</c:v>
                </c:pt>
                <c:pt idx="170">
                  <c:v>9.0912093371433205</c:v>
                </c:pt>
                <c:pt idx="171">
                  <c:v>9.9642108961611804</c:v>
                </c:pt>
                <c:pt idx="172">
                  <c:v>9.9566281316692766</c:v>
                </c:pt>
                <c:pt idx="173">
                  <c:v>10.297742211460189</c:v>
                </c:pt>
                <c:pt idx="174">
                  <c:v>10.64643406048245</c:v>
                </c:pt>
                <c:pt idx="175">
                  <c:v>10.524319461808698</c:v>
                </c:pt>
                <c:pt idx="176">
                  <c:v>10.112197636003756</c:v>
                </c:pt>
                <c:pt idx="177">
                  <c:v>9.7954734938464689</c:v>
                </c:pt>
                <c:pt idx="178">
                  <c:v>9.5994072963937267</c:v>
                </c:pt>
                <c:pt idx="179">
                  <c:v>8.3576759655686548</c:v>
                </c:pt>
                <c:pt idx="180">
                  <c:v>8.223125740198757</c:v>
                </c:pt>
                <c:pt idx="181">
                  <c:v>9.0454383142188508</c:v>
                </c:pt>
                <c:pt idx="182">
                  <c:v>9.960845717056106</c:v>
                </c:pt>
                <c:pt idx="183">
                  <c:v>10.251762177068446</c:v>
                </c:pt>
                <c:pt idx="184">
                  <c:v>9.754633725578044</c:v>
                </c:pt>
                <c:pt idx="185">
                  <c:v>9.9151267142650248</c:v>
                </c:pt>
                <c:pt idx="186">
                  <c:v>9.3553682356111505</c:v>
                </c:pt>
                <c:pt idx="187">
                  <c:v>9.2802446286791938</c:v>
                </c:pt>
                <c:pt idx="188">
                  <c:v>10.276673774705108</c:v>
                </c:pt>
                <c:pt idx="189">
                  <c:v>10.992361889723121</c:v>
                </c:pt>
                <c:pt idx="190">
                  <c:v>11.311448170658004</c:v>
                </c:pt>
                <c:pt idx="191">
                  <c:v>10.629413091760009</c:v>
                </c:pt>
                <c:pt idx="192">
                  <c:v>11.060170057303582</c:v>
                </c:pt>
                <c:pt idx="193">
                  <c:v>10.420460881359206</c:v>
                </c:pt>
                <c:pt idx="194">
                  <c:v>10.557250271348806</c:v>
                </c:pt>
                <c:pt idx="195">
                  <c:v>10.158935775861083</c:v>
                </c:pt>
                <c:pt idx="196">
                  <c:v>10.281036024951158</c:v>
                </c:pt>
                <c:pt idx="197">
                  <c:v>10.7694469223525</c:v>
                </c:pt>
                <c:pt idx="198">
                  <c:v>11.306702320968023</c:v>
                </c:pt>
                <c:pt idx="199">
                  <c:v>10.516997004062206</c:v>
                </c:pt>
                <c:pt idx="200">
                  <c:v>9.6697161744239768</c:v>
                </c:pt>
                <c:pt idx="201">
                  <c:v>10.336027306854973</c:v>
                </c:pt>
                <c:pt idx="202">
                  <c:v>10.165420840128126</c:v>
                </c:pt>
                <c:pt idx="203">
                  <c:v>10.240319660877958</c:v>
                </c:pt>
                <c:pt idx="204">
                  <c:v>10.007301186994667</c:v>
                </c:pt>
                <c:pt idx="205">
                  <c:v>9.5734846805385843</c:v>
                </c:pt>
                <c:pt idx="206">
                  <c:v>9.8388329554290728</c:v>
                </c:pt>
                <c:pt idx="207">
                  <c:v>9.5187363640571441</c:v>
                </c:pt>
                <c:pt idx="208">
                  <c:v>8.9419770902861639</c:v>
                </c:pt>
                <c:pt idx="209">
                  <c:v>8.5916483118429667</c:v>
                </c:pt>
                <c:pt idx="210">
                  <c:v>8.4079416876391289</c:v>
                </c:pt>
                <c:pt idx="211">
                  <c:v>7.5871247883250446</c:v>
                </c:pt>
                <c:pt idx="212">
                  <c:v>8.1082768029103089</c:v>
                </c:pt>
                <c:pt idx="213">
                  <c:v>8.4383404267263789</c:v>
                </c:pt>
                <c:pt idx="214">
                  <c:v>8.1424922113654947</c:v>
                </c:pt>
                <c:pt idx="215">
                  <c:v>7.8201472297018251</c:v>
                </c:pt>
              </c:numCache>
            </c:numRef>
          </c:val>
          <c:smooth val="0"/>
        </c:ser>
        <c:ser>
          <c:idx val="3"/>
          <c:order val="3"/>
          <c:tx>
            <c:v>Fairfield Sentry</c:v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cat>
            <c:numRef>
              <c:f>WRDS!$A$565:$A$842</c:f>
              <c:numCache>
                <c:formatCode>General</c:formatCode>
                <c:ptCount val="278"/>
                <c:pt idx="0">
                  <c:v>19901130</c:v>
                </c:pt>
                <c:pt idx="1">
                  <c:v>19901231</c:v>
                </c:pt>
                <c:pt idx="2">
                  <c:v>19910131</c:v>
                </c:pt>
                <c:pt idx="3">
                  <c:v>19910228</c:v>
                </c:pt>
                <c:pt idx="4">
                  <c:v>19910328</c:v>
                </c:pt>
                <c:pt idx="5">
                  <c:v>19910430</c:v>
                </c:pt>
                <c:pt idx="6">
                  <c:v>19910531</c:v>
                </c:pt>
                <c:pt idx="7">
                  <c:v>19910628</c:v>
                </c:pt>
                <c:pt idx="8">
                  <c:v>19910731</c:v>
                </c:pt>
                <c:pt idx="9">
                  <c:v>19910830</c:v>
                </c:pt>
                <c:pt idx="10">
                  <c:v>19910930</c:v>
                </c:pt>
                <c:pt idx="11">
                  <c:v>19911031</c:v>
                </c:pt>
                <c:pt idx="12">
                  <c:v>19911129</c:v>
                </c:pt>
                <c:pt idx="13">
                  <c:v>19911231</c:v>
                </c:pt>
                <c:pt idx="14">
                  <c:v>19920131</c:v>
                </c:pt>
                <c:pt idx="15">
                  <c:v>19920228</c:v>
                </c:pt>
                <c:pt idx="16">
                  <c:v>19920331</c:v>
                </c:pt>
                <c:pt idx="17">
                  <c:v>19920430</c:v>
                </c:pt>
                <c:pt idx="18">
                  <c:v>19920529</c:v>
                </c:pt>
                <c:pt idx="19">
                  <c:v>19920630</c:v>
                </c:pt>
                <c:pt idx="20">
                  <c:v>19920731</c:v>
                </c:pt>
                <c:pt idx="21">
                  <c:v>19920831</c:v>
                </c:pt>
                <c:pt idx="22">
                  <c:v>19920930</c:v>
                </c:pt>
                <c:pt idx="23">
                  <c:v>19921030</c:v>
                </c:pt>
                <c:pt idx="24">
                  <c:v>19921130</c:v>
                </c:pt>
                <c:pt idx="25">
                  <c:v>19921231</c:v>
                </c:pt>
                <c:pt idx="26">
                  <c:v>19930129</c:v>
                </c:pt>
                <c:pt idx="27">
                  <c:v>19930226</c:v>
                </c:pt>
                <c:pt idx="28">
                  <c:v>19930331</c:v>
                </c:pt>
                <c:pt idx="29">
                  <c:v>19930430</c:v>
                </c:pt>
                <c:pt idx="30">
                  <c:v>19930528</c:v>
                </c:pt>
                <c:pt idx="31">
                  <c:v>19930630</c:v>
                </c:pt>
                <c:pt idx="32">
                  <c:v>19930730</c:v>
                </c:pt>
                <c:pt idx="33">
                  <c:v>19930831</c:v>
                </c:pt>
                <c:pt idx="34">
                  <c:v>19930930</c:v>
                </c:pt>
                <c:pt idx="35">
                  <c:v>19931029</c:v>
                </c:pt>
                <c:pt idx="36">
                  <c:v>19931130</c:v>
                </c:pt>
                <c:pt idx="37">
                  <c:v>19931231</c:v>
                </c:pt>
                <c:pt idx="38">
                  <c:v>19940131</c:v>
                </c:pt>
                <c:pt idx="39">
                  <c:v>19940228</c:v>
                </c:pt>
                <c:pt idx="40">
                  <c:v>19940331</c:v>
                </c:pt>
                <c:pt idx="41">
                  <c:v>19940429</c:v>
                </c:pt>
                <c:pt idx="42">
                  <c:v>19940531</c:v>
                </c:pt>
                <c:pt idx="43">
                  <c:v>19940630</c:v>
                </c:pt>
                <c:pt idx="44">
                  <c:v>19940729</c:v>
                </c:pt>
                <c:pt idx="45">
                  <c:v>19940831</c:v>
                </c:pt>
                <c:pt idx="46">
                  <c:v>19940930</c:v>
                </c:pt>
                <c:pt idx="47">
                  <c:v>19941031</c:v>
                </c:pt>
                <c:pt idx="48">
                  <c:v>19941130</c:v>
                </c:pt>
                <c:pt idx="49">
                  <c:v>19941230</c:v>
                </c:pt>
                <c:pt idx="50">
                  <c:v>19950131</c:v>
                </c:pt>
                <c:pt idx="51">
                  <c:v>19950228</c:v>
                </c:pt>
                <c:pt idx="52">
                  <c:v>19950331</c:v>
                </c:pt>
                <c:pt idx="53">
                  <c:v>19950428</c:v>
                </c:pt>
                <c:pt idx="54">
                  <c:v>19950531</c:v>
                </c:pt>
                <c:pt idx="55">
                  <c:v>19950630</c:v>
                </c:pt>
                <c:pt idx="56">
                  <c:v>19950731</c:v>
                </c:pt>
                <c:pt idx="57">
                  <c:v>19950831</c:v>
                </c:pt>
                <c:pt idx="58">
                  <c:v>19950929</c:v>
                </c:pt>
                <c:pt idx="59">
                  <c:v>19951031</c:v>
                </c:pt>
                <c:pt idx="60">
                  <c:v>19951130</c:v>
                </c:pt>
                <c:pt idx="61">
                  <c:v>19951229</c:v>
                </c:pt>
                <c:pt idx="62">
                  <c:v>19960131</c:v>
                </c:pt>
                <c:pt idx="63">
                  <c:v>19960229</c:v>
                </c:pt>
                <c:pt idx="64">
                  <c:v>19960329</c:v>
                </c:pt>
                <c:pt idx="65">
                  <c:v>19960430</c:v>
                </c:pt>
                <c:pt idx="66">
                  <c:v>19960531</c:v>
                </c:pt>
                <c:pt idx="67">
                  <c:v>19960628</c:v>
                </c:pt>
                <c:pt idx="68">
                  <c:v>19960731</c:v>
                </c:pt>
                <c:pt idx="69">
                  <c:v>19960830</c:v>
                </c:pt>
                <c:pt idx="70">
                  <c:v>19960930</c:v>
                </c:pt>
                <c:pt idx="71">
                  <c:v>19961031</c:v>
                </c:pt>
                <c:pt idx="72">
                  <c:v>19961129</c:v>
                </c:pt>
                <c:pt idx="73">
                  <c:v>19961231</c:v>
                </c:pt>
                <c:pt idx="74">
                  <c:v>19970131</c:v>
                </c:pt>
                <c:pt idx="75">
                  <c:v>19970228</c:v>
                </c:pt>
                <c:pt idx="76">
                  <c:v>19970331</c:v>
                </c:pt>
                <c:pt idx="77">
                  <c:v>19970430</c:v>
                </c:pt>
                <c:pt idx="78">
                  <c:v>19970530</c:v>
                </c:pt>
                <c:pt idx="79">
                  <c:v>19970630</c:v>
                </c:pt>
                <c:pt idx="80">
                  <c:v>19970731</c:v>
                </c:pt>
                <c:pt idx="81">
                  <c:v>19970829</c:v>
                </c:pt>
                <c:pt idx="82">
                  <c:v>19970930</c:v>
                </c:pt>
                <c:pt idx="83">
                  <c:v>19971031</c:v>
                </c:pt>
                <c:pt idx="84">
                  <c:v>19971128</c:v>
                </c:pt>
                <c:pt idx="85">
                  <c:v>19971231</c:v>
                </c:pt>
                <c:pt idx="86">
                  <c:v>19980130</c:v>
                </c:pt>
                <c:pt idx="87">
                  <c:v>19980227</c:v>
                </c:pt>
                <c:pt idx="88">
                  <c:v>19980331</c:v>
                </c:pt>
                <c:pt idx="89">
                  <c:v>19980430</c:v>
                </c:pt>
                <c:pt idx="90">
                  <c:v>19980529</c:v>
                </c:pt>
                <c:pt idx="91">
                  <c:v>19980630</c:v>
                </c:pt>
                <c:pt idx="92">
                  <c:v>19980731</c:v>
                </c:pt>
                <c:pt idx="93">
                  <c:v>19980831</c:v>
                </c:pt>
                <c:pt idx="94">
                  <c:v>19980930</c:v>
                </c:pt>
                <c:pt idx="95">
                  <c:v>19981030</c:v>
                </c:pt>
                <c:pt idx="96">
                  <c:v>19981130</c:v>
                </c:pt>
                <c:pt idx="97">
                  <c:v>19981231</c:v>
                </c:pt>
                <c:pt idx="98">
                  <c:v>19990129</c:v>
                </c:pt>
                <c:pt idx="99">
                  <c:v>19990226</c:v>
                </c:pt>
                <c:pt idx="100">
                  <c:v>19990331</c:v>
                </c:pt>
                <c:pt idx="101">
                  <c:v>19990430</c:v>
                </c:pt>
                <c:pt idx="102">
                  <c:v>19990528</c:v>
                </c:pt>
                <c:pt idx="103">
                  <c:v>19990630</c:v>
                </c:pt>
                <c:pt idx="104">
                  <c:v>19990730</c:v>
                </c:pt>
                <c:pt idx="105">
                  <c:v>19990831</c:v>
                </c:pt>
                <c:pt idx="106">
                  <c:v>19990930</c:v>
                </c:pt>
                <c:pt idx="107">
                  <c:v>19991029</c:v>
                </c:pt>
                <c:pt idx="108">
                  <c:v>19991130</c:v>
                </c:pt>
                <c:pt idx="109">
                  <c:v>19991231</c:v>
                </c:pt>
                <c:pt idx="110">
                  <c:v>20000131</c:v>
                </c:pt>
                <c:pt idx="111">
                  <c:v>20000229</c:v>
                </c:pt>
                <c:pt idx="112">
                  <c:v>20000331</c:v>
                </c:pt>
                <c:pt idx="113">
                  <c:v>20000428</c:v>
                </c:pt>
                <c:pt idx="114">
                  <c:v>20000531</c:v>
                </c:pt>
                <c:pt idx="115">
                  <c:v>20000630</c:v>
                </c:pt>
                <c:pt idx="116">
                  <c:v>20000731</c:v>
                </c:pt>
                <c:pt idx="117">
                  <c:v>20000831</c:v>
                </c:pt>
                <c:pt idx="118">
                  <c:v>20000929</c:v>
                </c:pt>
                <c:pt idx="119">
                  <c:v>20001031</c:v>
                </c:pt>
                <c:pt idx="120">
                  <c:v>20001130</c:v>
                </c:pt>
                <c:pt idx="121">
                  <c:v>20001229</c:v>
                </c:pt>
                <c:pt idx="122">
                  <c:v>20010131</c:v>
                </c:pt>
                <c:pt idx="123">
                  <c:v>20010228</c:v>
                </c:pt>
                <c:pt idx="124">
                  <c:v>20010330</c:v>
                </c:pt>
                <c:pt idx="125">
                  <c:v>20010430</c:v>
                </c:pt>
                <c:pt idx="126">
                  <c:v>20010531</c:v>
                </c:pt>
                <c:pt idx="127">
                  <c:v>20010629</c:v>
                </c:pt>
                <c:pt idx="128">
                  <c:v>20010731</c:v>
                </c:pt>
                <c:pt idx="129">
                  <c:v>20010831</c:v>
                </c:pt>
                <c:pt idx="130">
                  <c:v>20010928</c:v>
                </c:pt>
                <c:pt idx="131">
                  <c:v>20011031</c:v>
                </c:pt>
                <c:pt idx="132">
                  <c:v>20011130</c:v>
                </c:pt>
                <c:pt idx="133">
                  <c:v>20011231</c:v>
                </c:pt>
                <c:pt idx="134">
                  <c:v>20020131</c:v>
                </c:pt>
                <c:pt idx="135">
                  <c:v>20020228</c:v>
                </c:pt>
                <c:pt idx="136">
                  <c:v>20020328</c:v>
                </c:pt>
                <c:pt idx="137">
                  <c:v>20020430</c:v>
                </c:pt>
                <c:pt idx="138">
                  <c:v>20020531</c:v>
                </c:pt>
                <c:pt idx="139">
                  <c:v>20020628</c:v>
                </c:pt>
                <c:pt idx="140">
                  <c:v>20020731</c:v>
                </c:pt>
                <c:pt idx="141">
                  <c:v>20020830</c:v>
                </c:pt>
                <c:pt idx="142">
                  <c:v>20020930</c:v>
                </c:pt>
                <c:pt idx="143">
                  <c:v>20021031</c:v>
                </c:pt>
                <c:pt idx="144">
                  <c:v>20021129</c:v>
                </c:pt>
                <c:pt idx="145">
                  <c:v>20021231</c:v>
                </c:pt>
                <c:pt idx="146">
                  <c:v>20030131</c:v>
                </c:pt>
                <c:pt idx="147">
                  <c:v>20030228</c:v>
                </c:pt>
                <c:pt idx="148">
                  <c:v>20030331</c:v>
                </c:pt>
                <c:pt idx="149">
                  <c:v>20030430</c:v>
                </c:pt>
                <c:pt idx="150">
                  <c:v>20030530</c:v>
                </c:pt>
                <c:pt idx="151">
                  <c:v>20030630</c:v>
                </c:pt>
                <c:pt idx="152">
                  <c:v>20030731</c:v>
                </c:pt>
                <c:pt idx="153">
                  <c:v>20030829</c:v>
                </c:pt>
                <c:pt idx="154">
                  <c:v>20030930</c:v>
                </c:pt>
                <c:pt idx="155">
                  <c:v>20031031</c:v>
                </c:pt>
                <c:pt idx="156">
                  <c:v>20031128</c:v>
                </c:pt>
                <c:pt idx="157">
                  <c:v>20031231</c:v>
                </c:pt>
                <c:pt idx="158">
                  <c:v>20040130</c:v>
                </c:pt>
                <c:pt idx="159">
                  <c:v>20040227</c:v>
                </c:pt>
                <c:pt idx="160">
                  <c:v>20040331</c:v>
                </c:pt>
                <c:pt idx="161">
                  <c:v>20040430</c:v>
                </c:pt>
                <c:pt idx="162">
                  <c:v>20040528</c:v>
                </c:pt>
                <c:pt idx="163">
                  <c:v>20040630</c:v>
                </c:pt>
                <c:pt idx="164">
                  <c:v>20040730</c:v>
                </c:pt>
                <c:pt idx="165">
                  <c:v>20040831</c:v>
                </c:pt>
                <c:pt idx="166">
                  <c:v>20040930</c:v>
                </c:pt>
                <c:pt idx="167">
                  <c:v>20041029</c:v>
                </c:pt>
                <c:pt idx="168">
                  <c:v>20041130</c:v>
                </c:pt>
                <c:pt idx="169">
                  <c:v>20041231</c:v>
                </c:pt>
                <c:pt idx="170">
                  <c:v>20050131</c:v>
                </c:pt>
                <c:pt idx="171">
                  <c:v>20050228</c:v>
                </c:pt>
                <c:pt idx="172">
                  <c:v>20050331</c:v>
                </c:pt>
                <c:pt idx="173">
                  <c:v>20050429</c:v>
                </c:pt>
                <c:pt idx="174">
                  <c:v>20050531</c:v>
                </c:pt>
                <c:pt idx="175">
                  <c:v>20050630</c:v>
                </c:pt>
                <c:pt idx="176">
                  <c:v>20050729</c:v>
                </c:pt>
                <c:pt idx="177">
                  <c:v>20050831</c:v>
                </c:pt>
                <c:pt idx="178">
                  <c:v>20050930</c:v>
                </c:pt>
                <c:pt idx="179">
                  <c:v>20051031</c:v>
                </c:pt>
                <c:pt idx="180">
                  <c:v>20051130</c:v>
                </c:pt>
                <c:pt idx="181">
                  <c:v>20051230</c:v>
                </c:pt>
                <c:pt idx="182">
                  <c:v>20060131</c:v>
                </c:pt>
                <c:pt idx="183">
                  <c:v>20060228</c:v>
                </c:pt>
                <c:pt idx="184">
                  <c:v>20060331</c:v>
                </c:pt>
                <c:pt idx="185">
                  <c:v>20060428</c:v>
                </c:pt>
                <c:pt idx="186">
                  <c:v>20060531</c:v>
                </c:pt>
                <c:pt idx="187">
                  <c:v>20060630</c:v>
                </c:pt>
                <c:pt idx="188">
                  <c:v>20060731</c:v>
                </c:pt>
                <c:pt idx="189">
                  <c:v>20060831</c:v>
                </c:pt>
                <c:pt idx="190">
                  <c:v>20060929</c:v>
                </c:pt>
                <c:pt idx="191">
                  <c:v>20061031</c:v>
                </c:pt>
                <c:pt idx="192">
                  <c:v>20061130</c:v>
                </c:pt>
                <c:pt idx="193">
                  <c:v>20061229</c:v>
                </c:pt>
                <c:pt idx="194">
                  <c:v>20070131</c:v>
                </c:pt>
                <c:pt idx="195">
                  <c:v>20070228</c:v>
                </c:pt>
                <c:pt idx="196">
                  <c:v>20070330</c:v>
                </c:pt>
                <c:pt idx="197">
                  <c:v>20070430</c:v>
                </c:pt>
                <c:pt idx="198">
                  <c:v>20070531</c:v>
                </c:pt>
                <c:pt idx="199">
                  <c:v>20070629</c:v>
                </c:pt>
                <c:pt idx="200">
                  <c:v>20070731</c:v>
                </c:pt>
                <c:pt idx="201">
                  <c:v>20070831</c:v>
                </c:pt>
                <c:pt idx="202">
                  <c:v>20070928</c:v>
                </c:pt>
                <c:pt idx="203">
                  <c:v>20071031</c:v>
                </c:pt>
                <c:pt idx="204">
                  <c:v>20071130</c:v>
                </c:pt>
                <c:pt idx="205">
                  <c:v>20071231</c:v>
                </c:pt>
                <c:pt idx="206">
                  <c:v>20080131</c:v>
                </c:pt>
                <c:pt idx="207">
                  <c:v>20080229</c:v>
                </c:pt>
                <c:pt idx="208">
                  <c:v>20080331</c:v>
                </c:pt>
                <c:pt idx="209">
                  <c:v>20080430</c:v>
                </c:pt>
                <c:pt idx="210">
                  <c:v>20080530</c:v>
                </c:pt>
                <c:pt idx="211">
                  <c:v>20080630</c:v>
                </c:pt>
                <c:pt idx="212">
                  <c:v>20080731</c:v>
                </c:pt>
                <c:pt idx="213">
                  <c:v>20080829</c:v>
                </c:pt>
                <c:pt idx="214">
                  <c:v>20080930</c:v>
                </c:pt>
                <c:pt idx="215">
                  <c:v>20081031</c:v>
                </c:pt>
                <c:pt idx="216">
                  <c:v>20081128</c:v>
                </c:pt>
                <c:pt idx="217">
                  <c:v>20081231</c:v>
                </c:pt>
                <c:pt idx="218">
                  <c:v>20090130</c:v>
                </c:pt>
                <c:pt idx="219">
                  <c:v>20090227</c:v>
                </c:pt>
                <c:pt idx="220">
                  <c:v>20090331</c:v>
                </c:pt>
                <c:pt idx="221">
                  <c:v>20090430</c:v>
                </c:pt>
                <c:pt idx="222">
                  <c:v>20090529</c:v>
                </c:pt>
                <c:pt idx="223">
                  <c:v>20090630</c:v>
                </c:pt>
                <c:pt idx="224">
                  <c:v>20090731</c:v>
                </c:pt>
                <c:pt idx="225">
                  <c:v>20090831</c:v>
                </c:pt>
                <c:pt idx="226">
                  <c:v>20090930</c:v>
                </c:pt>
                <c:pt idx="227">
                  <c:v>20091030</c:v>
                </c:pt>
                <c:pt idx="228">
                  <c:v>20091130</c:v>
                </c:pt>
                <c:pt idx="229">
                  <c:v>20091231</c:v>
                </c:pt>
                <c:pt idx="230">
                  <c:v>20100129</c:v>
                </c:pt>
                <c:pt idx="231">
                  <c:v>20100226</c:v>
                </c:pt>
                <c:pt idx="232">
                  <c:v>20100331</c:v>
                </c:pt>
                <c:pt idx="233">
                  <c:v>20100430</c:v>
                </c:pt>
                <c:pt idx="234">
                  <c:v>20100528</c:v>
                </c:pt>
                <c:pt idx="235">
                  <c:v>20100630</c:v>
                </c:pt>
                <c:pt idx="236">
                  <c:v>20100730</c:v>
                </c:pt>
                <c:pt idx="237">
                  <c:v>20100831</c:v>
                </c:pt>
                <c:pt idx="238">
                  <c:v>20100930</c:v>
                </c:pt>
                <c:pt idx="239">
                  <c:v>20101029</c:v>
                </c:pt>
                <c:pt idx="240">
                  <c:v>20101130</c:v>
                </c:pt>
                <c:pt idx="241">
                  <c:v>20101231</c:v>
                </c:pt>
                <c:pt idx="242">
                  <c:v>20110131</c:v>
                </c:pt>
                <c:pt idx="243">
                  <c:v>20110228</c:v>
                </c:pt>
                <c:pt idx="244">
                  <c:v>20110331</c:v>
                </c:pt>
                <c:pt idx="245">
                  <c:v>20110429</c:v>
                </c:pt>
                <c:pt idx="246">
                  <c:v>20110531</c:v>
                </c:pt>
                <c:pt idx="247">
                  <c:v>20110630</c:v>
                </c:pt>
                <c:pt idx="248">
                  <c:v>20110729</c:v>
                </c:pt>
                <c:pt idx="249">
                  <c:v>20110831</c:v>
                </c:pt>
                <c:pt idx="250">
                  <c:v>20110930</c:v>
                </c:pt>
                <c:pt idx="251">
                  <c:v>20111031</c:v>
                </c:pt>
                <c:pt idx="252">
                  <c:v>20111130</c:v>
                </c:pt>
                <c:pt idx="253">
                  <c:v>20111230</c:v>
                </c:pt>
                <c:pt idx="254">
                  <c:v>20120131</c:v>
                </c:pt>
                <c:pt idx="255">
                  <c:v>20120229</c:v>
                </c:pt>
                <c:pt idx="256">
                  <c:v>20120330</c:v>
                </c:pt>
                <c:pt idx="257">
                  <c:v>20120430</c:v>
                </c:pt>
                <c:pt idx="258">
                  <c:v>20120531</c:v>
                </c:pt>
                <c:pt idx="259">
                  <c:v>20120629</c:v>
                </c:pt>
                <c:pt idx="260">
                  <c:v>20120731</c:v>
                </c:pt>
                <c:pt idx="261">
                  <c:v>20120831</c:v>
                </c:pt>
                <c:pt idx="262">
                  <c:v>20120928</c:v>
                </c:pt>
                <c:pt idx="263">
                  <c:v>20121031</c:v>
                </c:pt>
                <c:pt idx="264">
                  <c:v>20121130</c:v>
                </c:pt>
                <c:pt idx="265">
                  <c:v>20121231</c:v>
                </c:pt>
                <c:pt idx="266">
                  <c:v>20130131</c:v>
                </c:pt>
                <c:pt idx="267">
                  <c:v>20130228</c:v>
                </c:pt>
                <c:pt idx="268">
                  <c:v>20130328</c:v>
                </c:pt>
                <c:pt idx="269">
                  <c:v>20130430</c:v>
                </c:pt>
                <c:pt idx="270">
                  <c:v>20130531</c:v>
                </c:pt>
                <c:pt idx="271">
                  <c:v>20130628</c:v>
                </c:pt>
                <c:pt idx="272">
                  <c:v>20130731</c:v>
                </c:pt>
                <c:pt idx="273">
                  <c:v>20130830</c:v>
                </c:pt>
                <c:pt idx="274">
                  <c:v>20130930</c:v>
                </c:pt>
                <c:pt idx="275">
                  <c:v>20131031</c:v>
                </c:pt>
                <c:pt idx="276">
                  <c:v>20131129</c:v>
                </c:pt>
                <c:pt idx="277">
                  <c:v>20131231</c:v>
                </c:pt>
              </c:numCache>
            </c:numRef>
          </c:cat>
          <c:val>
            <c:numRef>
              <c:f>WRDS!$I$565:$I$842</c:f>
              <c:numCache>
                <c:formatCode>General</c:formatCode>
                <c:ptCount val="278"/>
                <c:pt idx="0">
                  <c:v>1</c:v>
                </c:pt>
                <c:pt idx="1">
                  <c:v>1.0283500000000001</c:v>
                </c:pt>
                <c:pt idx="2">
                  <c:v>1.06</c:v>
                </c:pt>
                <c:pt idx="3">
                  <c:v>1.0754999999999864</c:v>
                </c:pt>
                <c:pt idx="4">
                  <c:v>1.0817999999999848</c:v>
                </c:pt>
                <c:pt idx="5">
                  <c:v>1.0968500000000001</c:v>
                </c:pt>
                <c:pt idx="6">
                  <c:v>1.1174999999999875</c:v>
                </c:pt>
                <c:pt idx="7">
                  <c:v>1.1215999999999875</c:v>
                </c:pt>
                <c:pt idx="8">
                  <c:v>1.1444999999999999</c:v>
                </c:pt>
                <c:pt idx="9">
                  <c:v>1.1567499999999997</c:v>
                </c:pt>
                <c:pt idx="10">
                  <c:v>1.1659499999999998</c:v>
                </c:pt>
                <c:pt idx="11">
                  <c:v>1.1987999999999999</c:v>
                </c:pt>
                <c:pt idx="12">
                  <c:v>1.1997499999999999</c:v>
                </c:pt>
                <c:pt idx="13">
                  <c:v>1.2192999999999823</c:v>
                </c:pt>
                <c:pt idx="14">
                  <c:v>1.22525</c:v>
                </c:pt>
                <c:pt idx="15">
                  <c:v>1.2593999999999841</c:v>
                </c:pt>
                <c:pt idx="16">
                  <c:v>1.2720999999999998</c:v>
                </c:pt>
                <c:pt idx="17">
                  <c:v>1.3084999999999996</c:v>
                </c:pt>
                <c:pt idx="18">
                  <c:v>1.3059999999999816</c:v>
                </c:pt>
                <c:pt idx="19">
                  <c:v>1.3227999999999998</c:v>
                </c:pt>
                <c:pt idx="20">
                  <c:v>1.3227499999999996</c:v>
                </c:pt>
                <c:pt idx="21">
                  <c:v>1.3349499999999996</c:v>
                </c:pt>
                <c:pt idx="22">
                  <c:v>1.3402999999999996</c:v>
                </c:pt>
                <c:pt idx="23">
                  <c:v>1.3590499999999994</c:v>
                </c:pt>
                <c:pt idx="24">
                  <c:v>1.3783999999999994</c:v>
                </c:pt>
                <c:pt idx="25">
                  <c:v>1.3980499999999993</c:v>
                </c:pt>
                <c:pt idx="26">
                  <c:v>1.3979999999999855</c:v>
                </c:pt>
                <c:pt idx="27">
                  <c:v>1.4249999999999805</c:v>
                </c:pt>
                <c:pt idx="28">
                  <c:v>1.4514499999999853</c:v>
                </c:pt>
                <c:pt idx="29">
                  <c:v>1.4522499999999978</c:v>
                </c:pt>
                <c:pt idx="30">
                  <c:v>1.4772499999999866</c:v>
                </c:pt>
                <c:pt idx="31">
                  <c:v>1.489949999999985</c:v>
                </c:pt>
                <c:pt idx="32">
                  <c:v>1.4912499999999898</c:v>
                </c:pt>
                <c:pt idx="33">
                  <c:v>1.5177499999999866</c:v>
                </c:pt>
                <c:pt idx="34">
                  <c:v>1.522999999999985</c:v>
                </c:pt>
                <c:pt idx="35">
                  <c:v>1.5499999999999801</c:v>
                </c:pt>
                <c:pt idx="36">
                  <c:v>1.553999999999981</c:v>
                </c:pt>
                <c:pt idx="37">
                  <c:v>1.5610499999999978</c:v>
                </c:pt>
                <c:pt idx="38">
                  <c:v>1.5950499999999979</c:v>
                </c:pt>
                <c:pt idx="39">
                  <c:v>1.5893499999999978</c:v>
                </c:pt>
                <c:pt idx="40">
                  <c:v>1.6134499999999992</c:v>
                </c:pt>
                <c:pt idx="41">
                  <c:v>1.6427499999999993</c:v>
                </c:pt>
                <c:pt idx="42">
                  <c:v>1.6510999999999978</c:v>
                </c:pt>
                <c:pt idx="43">
                  <c:v>1.6559499999999978</c:v>
                </c:pt>
                <c:pt idx="44">
                  <c:v>1.685449999999999</c:v>
                </c:pt>
                <c:pt idx="45">
                  <c:v>1.6924999999999992</c:v>
                </c:pt>
                <c:pt idx="46">
                  <c:v>1.7063999999999859</c:v>
                </c:pt>
                <c:pt idx="47">
                  <c:v>1.7384999999999875</c:v>
                </c:pt>
                <c:pt idx="48">
                  <c:v>1.7288999999999854</c:v>
                </c:pt>
                <c:pt idx="49">
                  <c:v>1.7403500000000001</c:v>
                </c:pt>
                <c:pt idx="50">
                  <c:v>1.7562999999999978</c:v>
                </c:pt>
                <c:pt idx="51">
                  <c:v>1.769649999999988</c:v>
                </c:pt>
                <c:pt idx="52">
                  <c:v>1.7845500000000003</c:v>
                </c:pt>
                <c:pt idx="53">
                  <c:v>1.8146999999999978</c:v>
                </c:pt>
                <c:pt idx="54">
                  <c:v>1.8458999999999843</c:v>
                </c:pt>
                <c:pt idx="55">
                  <c:v>1.8551499999999994</c:v>
                </c:pt>
                <c:pt idx="56">
                  <c:v>1.8752499999999996</c:v>
                </c:pt>
                <c:pt idx="57">
                  <c:v>1.8722999999999996</c:v>
                </c:pt>
                <c:pt idx="58">
                  <c:v>1.9041500000000127</c:v>
                </c:pt>
                <c:pt idx="59">
                  <c:v>1.934599999999999</c:v>
                </c:pt>
                <c:pt idx="60">
                  <c:v>1.944399999999999</c:v>
                </c:pt>
                <c:pt idx="61">
                  <c:v>1.9657999999999958</c:v>
                </c:pt>
                <c:pt idx="62">
                  <c:v>1.995099999999999</c:v>
                </c:pt>
                <c:pt idx="63">
                  <c:v>2.0096499999999713</c:v>
                </c:pt>
                <c:pt idx="64">
                  <c:v>2.0343499999999977</c:v>
                </c:pt>
                <c:pt idx="65">
                  <c:v>2.0473499999999998</c:v>
                </c:pt>
                <c:pt idx="66">
                  <c:v>2.0761499999999717</c:v>
                </c:pt>
                <c:pt idx="67">
                  <c:v>2.0806499999999977</c:v>
                </c:pt>
                <c:pt idx="68">
                  <c:v>2.1206499999999977</c:v>
                </c:pt>
                <c:pt idx="69">
                  <c:v>2.1263999999999998</c:v>
                </c:pt>
                <c:pt idx="70">
                  <c:v>2.1523999999999988</c:v>
                </c:pt>
                <c:pt idx="71">
                  <c:v>2.1760499999999658</c:v>
                </c:pt>
                <c:pt idx="72">
                  <c:v>2.2103500000000005</c:v>
                </c:pt>
                <c:pt idx="73">
                  <c:v>2.2208500000000004</c:v>
                </c:pt>
                <c:pt idx="74">
                  <c:v>2.2752000000000003</c:v>
                </c:pt>
                <c:pt idx="75">
                  <c:v>2.2918499999999726</c:v>
                </c:pt>
                <c:pt idx="76">
                  <c:v>2.3115999999999977</c:v>
                </c:pt>
                <c:pt idx="77">
                  <c:v>2.3385499999999699</c:v>
                </c:pt>
                <c:pt idx="78">
                  <c:v>2.3533500000000007</c:v>
                </c:pt>
                <c:pt idx="79">
                  <c:v>2.3849500000000003</c:v>
                </c:pt>
                <c:pt idx="80">
                  <c:v>2.4027999999999987</c:v>
                </c:pt>
                <c:pt idx="81">
                  <c:v>2.4110999999999967</c:v>
                </c:pt>
                <c:pt idx="82">
                  <c:v>2.46875</c:v>
                </c:pt>
                <c:pt idx="83">
                  <c:v>2.4824499999999659</c:v>
                </c:pt>
                <c:pt idx="84">
                  <c:v>2.5211000000000001</c:v>
                </c:pt>
                <c:pt idx="85">
                  <c:v>2.5317499999999726</c:v>
                </c:pt>
                <c:pt idx="86">
                  <c:v>2.5548499999999659</c:v>
                </c:pt>
                <c:pt idx="87">
                  <c:v>2.5879000000000012</c:v>
                </c:pt>
                <c:pt idx="88">
                  <c:v>2.6332</c:v>
                </c:pt>
                <c:pt idx="89">
                  <c:v>2.6443500000000002</c:v>
                </c:pt>
                <c:pt idx="90">
                  <c:v>2.6908000000000003</c:v>
                </c:pt>
                <c:pt idx="91">
                  <c:v>2.7253000000000012</c:v>
                </c:pt>
                <c:pt idx="92">
                  <c:v>2.7479500000000012</c:v>
                </c:pt>
                <c:pt idx="93">
                  <c:v>2.7556499999999722</c:v>
                </c:pt>
                <c:pt idx="94">
                  <c:v>2.7844000000000011</c:v>
                </c:pt>
                <c:pt idx="95">
                  <c:v>2.8381000000000007</c:v>
                </c:pt>
                <c:pt idx="96">
                  <c:v>2.8620499999999636</c:v>
                </c:pt>
                <c:pt idx="97">
                  <c:v>2.8714999999999726</c:v>
                </c:pt>
                <c:pt idx="98">
                  <c:v>2.9305500000000007</c:v>
                </c:pt>
                <c:pt idx="99">
                  <c:v>2.9356499999999519</c:v>
                </c:pt>
                <c:pt idx="100">
                  <c:v>3.0029000000000008</c:v>
                </c:pt>
                <c:pt idx="101">
                  <c:v>3.0136499999999731</c:v>
                </c:pt>
                <c:pt idx="102">
                  <c:v>3.0592499999999672</c:v>
                </c:pt>
                <c:pt idx="103">
                  <c:v>3.1132000000000013</c:v>
                </c:pt>
                <c:pt idx="104">
                  <c:v>3.1264499999999735</c:v>
                </c:pt>
                <c:pt idx="105">
                  <c:v>3.1558499999999672</c:v>
                </c:pt>
                <c:pt idx="106">
                  <c:v>3.1789000000000014</c:v>
                </c:pt>
                <c:pt idx="107">
                  <c:v>3.2143000000000015</c:v>
                </c:pt>
                <c:pt idx="108">
                  <c:v>3.2660500000000017</c:v>
                </c:pt>
                <c:pt idx="109">
                  <c:v>3.2788000000000013</c:v>
                </c:pt>
                <c:pt idx="110">
                  <c:v>3.3510499999999523</c:v>
                </c:pt>
                <c:pt idx="111">
                  <c:v>3.3577500000000007</c:v>
                </c:pt>
                <c:pt idx="112">
                  <c:v>3.4195499999999681</c:v>
                </c:pt>
                <c:pt idx="113">
                  <c:v>3.4311499999999726</c:v>
                </c:pt>
                <c:pt idx="114">
                  <c:v>3.478000000000002</c:v>
                </c:pt>
                <c:pt idx="115">
                  <c:v>3.5057000000000014</c:v>
                </c:pt>
                <c:pt idx="116">
                  <c:v>3.528350000000001</c:v>
                </c:pt>
                <c:pt idx="117">
                  <c:v>3.5750499999999672</c:v>
                </c:pt>
                <c:pt idx="118">
                  <c:v>3.5840500000000013</c:v>
                </c:pt>
                <c:pt idx="119">
                  <c:v>3.617150000000001</c:v>
                </c:pt>
                <c:pt idx="120">
                  <c:v>3.641900000000001</c:v>
                </c:pt>
                <c:pt idx="121">
                  <c:v>3.6574000000000009</c:v>
                </c:pt>
                <c:pt idx="122">
                  <c:v>3.7382500000000007</c:v>
                </c:pt>
                <c:pt idx="123">
                  <c:v>3.7436000000000011</c:v>
                </c:pt>
                <c:pt idx="124">
                  <c:v>3.7860000000000009</c:v>
                </c:pt>
                <c:pt idx="125">
                  <c:v>3.8361499999999591</c:v>
                </c:pt>
                <c:pt idx="126">
                  <c:v>3.8485500000000004</c:v>
                </c:pt>
                <c:pt idx="127">
                  <c:v>3.8575500000000003</c:v>
                </c:pt>
                <c:pt idx="128">
                  <c:v>3.8746499999999569</c:v>
                </c:pt>
                <c:pt idx="129">
                  <c:v>3.9135999999999997</c:v>
                </c:pt>
                <c:pt idx="130">
                  <c:v>3.9420999999999977</c:v>
                </c:pt>
                <c:pt idx="131">
                  <c:v>3.9926499999999501</c:v>
                </c:pt>
                <c:pt idx="132">
                  <c:v>4.0409499999999996</c:v>
                </c:pt>
                <c:pt idx="133">
                  <c:v>4.0485499999999996</c:v>
                </c:pt>
                <c:pt idx="134">
                  <c:v>4.0497999999999994</c:v>
                </c:pt>
                <c:pt idx="135">
                  <c:v>4.073999999999999</c:v>
                </c:pt>
                <c:pt idx="136">
                  <c:v>4.0925499999999975</c:v>
                </c:pt>
                <c:pt idx="137">
                  <c:v>4.1399999999999988</c:v>
                </c:pt>
                <c:pt idx="138">
                  <c:v>4.2275999999999945</c:v>
                </c:pt>
                <c:pt idx="139">
                  <c:v>4.2385999999999999</c:v>
                </c:pt>
                <c:pt idx="140">
                  <c:v>4.3808999999999996</c:v>
                </c:pt>
                <c:pt idx="141">
                  <c:v>4.37845</c:v>
                </c:pt>
                <c:pt idx="142">
                  <c:v>4.3839499999999996</c:v>
                </c:pt>
                <c:pt idx="143">
                  <c:v>4.4158999999999997</c:v>
                </c:pt>
                <c:pt idx="144">
                  <c:v>4.4230499999999999</c:v>
                </c:pt>
                <c:pt idx="145">
                  <c:v>4.4258499999999996</c:v>
                </c:pt>
                <c:pt idx="146">
                  <c:v>4.4138500000000001</c:v>
                </c:pt>
                <c:pt idx="147">
                  <c:v>4.4154500000000008</c:v>
                </c:pt>
                <c:pt idx="148">
                  <c:v>4.5023500000000007</c:v>
                </c:pt>
                <c:pt idx="149">
                  <c:v>4.5068000000000001</c:v>
                </c:pt>
                <c:pt idx="150">
                  <c:v>4.5498000000000003</c:v>
                </c:pt>
                <c:pt idx="151">
                  <c:v>4.5951499999999985</c:v>
                </c:pt>
                <c:pt idx="152">
                  <c:v>4.6611999999999965</c:v>
                </c:pt>
                <c:pt idx="153">
                  <c:v>4.6715999999999989</c:v>
                </c:pt>
                <c:pt idx="154">
                  <c:v>4.7151499999999977</c:v>
                </c:pt>
                <c:pt idx="155">
                  <c:v>4.7774999999999981</c:v>
                </c:pt>
                <c:pt idx="156">
                  <c:v>4.7738999999999994</c:v>
                </c:pt>
                <c:pt idx="157">
                  <c:v>4.7891999999999983</c:v>
                </c:pt>
                <c:pt idx="158">
                  <c:v>4.8343499999999988</c:v>
                </c:pt>
                <c:pt idx="159">
                  <c:v>4.8586999999999989</c:v>
                </c:pt>
                <c:pt idx="160">
                  <c:v>4.8612999999999991</c:v>
                </c:pt>
                <c:pt idx="161">
                  <c:v>4.8823499999999989</c:v>
                </c:pt>
                <c:pt idx="162">
                  <c:v>4.9145499999999975</c:v>
                </c:pt>
                <c:pt idx="163">
                  <c:v>4.9774999999999983</c:v>
                </c:pt>
                <c:pt idx="164">
                  <c:v>4.9816500000000534</c:v>
                </c:pt>
                <c:pt idx="165">
                  <c:v>5.0477499999999988</c:v>
                </c:pt>
                <c:pt idx="166">
                  <c:v>5.0744499999999988</c:v>
                </c:pt>
                <c:pt idx="167">
                  <c:v>5.0758499999999982</c:v>
                </c:pt>
                <c:pt idx="168">
                  <c:v>5.1158999999999955</c:v>
                </c:pt>
                <c:pt idx="169">
                  <c:v>5.1281499999999856</c:v>
                </c:pt>
                <c:pt idx="170">
                  <c:v>5.1542999999999966</c:v>
                </c:pt>
                <c:pt idx="171">
                  <c:v>5.1731999999999978</c:v>
                </c:pt>
                <c:pt idx="172">
                  <c:v>5.2172499999999973</c:v>
                </c:pt>
                <c:pt idx="173">
                  <c:v>5.2245499999999945</c:v>
                </c:pt>
                <c:pt idx="174">
                  <c:v>5.257349999999998</c:v>
                </c:pt>
                <c:pt idx="175">
                  <c:v>5.2818000000000014</c:v>
                </c:pt>
                <c:pt idx="176">
                  <c:v>5.2887000000000004</c:v>
                </c:pt>
                <c:pt idx="177">
                  <c:v>5.2971999999999975</c:v>
                </c:pt>
                <c:pt idx="178">
                  <c:v>5.3442999999999978</c:v>
                </c:pt>
                <c:pt idx="179">
                  <c:v>5.4301499999999994</c:v>
                </c:pt>
                <c:pt idx="180">
                  <c:v>5.4709499999999993</c:v>
                </c:pt>
                <c:pt idx="181">
                  <c:v>5.5003999999999982</c:v>
                </c:pt>
                <c:pt idx="182">
                  <c:v>5.5387999999999984</c:v>
                </c:pt>
                <c:pt idx="183">
                  <c:v>5.5497000000000014</c:v>
                </c:pt>
                <c:pt idx="184">
                  <c:v>5.6222499999999975</c:v>
                </c:pt>
                <c:pt idx="185">
                  <c:v>5.6752499999999984</c:v>
                </c:pt>
                <c:pt idx="186">
                  <c:v>5.7151499999999986</c:v>
                </c:pt>
                <c:pt idx="187">
                  <c:v>5.7441999999999975</c:v>
                </c:pt>
                <c:pt idx="188">
                  <c:v>5.8053499999999989</c:v>
                </c:pt>
                <c:pt idx="189">
                  <c:v>5.8499999999999988</c:v>
                </c:pt>
                <c:pt idx="190">
                  <c:v>5.8897000000000004</c:v>
                </c:pt>
                <c:pt idx="191">
                  <c:v>5.9145999999999965</c:v>
                </c:pt>
                <c:pt idx="192">
                  <c:v>5.9652499999999984</c:v>
                </c:pt>
                <c:pt idx="193">
                  <c:v>6.0162999999999984</c:v>
                </c:pt>
                <c:pt idx="194">
                  <c:v>6.0335499999999991</c:v>
                </c:pt>
                <c:pt idx="195">
                  <c:v>6.0267499999999981</c:v>
                </c:pt>
                <c:pt idx="196">
                  <c:v>6.1257999999999955</c:v>
                </c:pt>
                <c:pt idx="197">
                  <c:v>6.1855499999999966</c:v>
                </c:pt>
                <c:pt idx="198">
                  <c:v>6.2355999999999971</c:v>
                </c:pt>
                <c:pt idx="199">
                  <c:v>6.2570499999999987</c:v>
                </c:pt>
                <c:pt idx="200">
                  <c:v>6.2674999999999965</c:v>
                </c:pt>
                <c:pt idx="201">
                  <c:v>6.286999999999999</c:v>
                </c:pt>
                <c:pt idx="202">
                  <c:v>6.3476999999999979</c:v>
                </c:pt>
                <c:pt idx="203">
                  <c:v>6.376949999999999</c:v>
                </c:pt>
                <c:pt idx="204">
                  <c:v>6.4432500000000124</c:v>
                </c:pt>
                <c:pt idx="205">
                  <c:v>6.4580499999999983</c:v>
                </c:pt>
                <c:pt idx="206">
                  <c:v>6.4987000000000004</c:v>
                </c:pt>
                <c:pt idx="207">
                  <c:v>6.5028999999999977</c:v>
                </c:pt>
                <c:pt idx="208">
                  <c:v>6.5148999999999955</c:v>
                </c:pt>
                <c:pt idx="209">
                  <c:v>6.5752500000000014</c:v>
                </c:pt>
                <c:pt idx="210">
                  <c:v>6.6285999999999845</c:v>
                </c:pt>
                <c:pt idx="211">
                  <c:v>6.6246499999999955</c:v>
                </c:pt>
                <c:pt idx="212">
                  <c:v>6.6719999999999988</c:v>
                </c:pt>
                <c:pt idx="213">
                  <c:v>6.7195999999999989</c:v>
                </c:pt>
                <c:pt idx="214">
                  <c:v>6.7529999999999966</c:v>
                </c:pt>
                <c:pt idx="215">
                  <c:v>6.7488999999999981</c:v>
                </c:pt>
              </c:numCache>
            </c:numRef>
          </c:val>
          <c:smooth val="0"/>
        </c:ser>
        <c:ser>
          <c:idx val="4"/>
          <c:order val="4"/>
          <c:tx>
            <c:v>U.S. Treasury Bills</c:v>
          </c:tx>
          <c:spPr>
            <a:ln>
              <a:solidFill>
                <a:srgbClr val="00CC00"/>
              </a:solidFill>
            </a:ln>
          </c:spPr>
          <c:marker>
            <c:symbol val="none"/>
          </c:marker>
          <c:cat>
            <c:numRef>
              <c:f>WRDS!$A$565:$A$842</c:f>
              <c:numCache>
                <c:formatCode>General</c:formatCode>
                <c:ptCount val="278"/>
                <c:pt idx="0">
                  <c:v>19901130</c:v>
                </c:pt>
                <c:pt idx="1">
                  <c:v>19901231</c:v>
                </c:pt>
                <c:pt idx="2">
                  <c:v>19910131</c:v>
                </c:pt>
                <c:pt idx="3">
                  <c:v>19910228</c:v>
                </c:pt>
                <c:pt idx="4">
                  <c:v>19910328</c:v>
                </c:pt>
                <c:pt idx="5">
                  <c:v>19910430</c:v>
                </c:pt>
                <c:pt idx="6">
                  <c:v>19910531</c:v>
                </c:pt>
                <c:pt idx="7">
                  <c:v>19910628</c:v>
                </c:pt>
                <c:pt idx="8">
                  <c:v>19910731</c:v>
                </c:pt>
                <c:pt idx="9">
                  <c:v>19910830</c:v>
                </c:pt>
                <c:pt idx="10">
                  <c:v>19910930</c:v>
                </c:pt>
                <c:pt idx="11">
                  <c:v>19911031</c:v>
                </c:pt>
                <c:pt idx="12">
                  <c:v>19911129</c:v>
                </c:pt>
                <c:pt idx="13">
                  <c:v>19911231</c:v>
                </c:pt>
                <c:pt idx="14">
                  <c:v>19920131</c:v>
                </c:pt>
                <c:pt idx="15">
                  <c:v>19920228</c:v>
                </c:pt>
                <c:pt idx="16">
                  <c:v>19920331</c:v>
                </c:pt>
                <c:pt idx="17">
                  <c:v>19920430</c:v>
                </c:pt>
                <c:pt idx="18">
                  <c:v>19920529</c:v>
                </c:pt>
                <c:pt idx="19">
                  <c:v>19920630</c:v>
                </c:pt>
                <c:pt idx="20">
                  <c:v>19920731</c:v>
                </c:pt>
                <c:pt idx="21">
                  <c:v>19920831</c:v>
                </c:pt>
                <c:pt idx="22">
                  <c:v>19920930</c:v>
                </c:pt>
                <c:pt idx="23">
                  <c:v>19921030</c:v>
                </c:pt>
                <c:pt idx="24">
                  <c:v>19921130</c:v>
                </c:pt>
                <c:pt idx="25">
                  <c:v>19921231</c:v>
                </c:pt>
                <c:pt idx="26">
                  <c:v>19930129</c:v>
                </c:pt>
                <c:pt idx="27">
                  <c:v>19930226</c:v>
                </c:pt>
                <c:pt idx="28">
                  <c:v>19930331</c:v>
                </c:pt>
                <c:pt idx="29">
                  <c:v>19930430</c:v>
                </c:pt>
                <c:pt idx="30">
                  <c:v>19930528</c:v>
                </c:pt>
                <c:pt idx="31">
                  <c:v>19930630</c:v>
                </c:pt>
                <c:pt idx="32">
                  <c:v>19930730</c:v>
                </c:pt>
                <c:pt idx="33">
                  <c:v>19930831</c:v>
                </c:pt>
                <c:pt idx="34">
                  <c:v>19930930</c:v>
                </c:pt>
                <c:pt idx="35">
                  <c:v>19931029</c:v>
                </c:pt>
                <c:pt idx="36">
                  <c:v>19931130</c:v>
                </c:pt>
                <c:pt idx="37">
                  <c:v>19931231</c:v>
                </c:pt>
                <c:pt idx="38">
                  <c:v>19940131</c:v>
                </c:pt>
                <c:pt idx="39">
                  <c:v>19940228</c:v>
                </c:pt>
                <c:pt idx="40">
                  <c:v>19940331</c:v>
                </c:pt>
                <c:pt idx="41">
                  <c:v>19940429</c:v>
                </c:pt>
                <c:pt idx="42">
                  <c:v>19940531</c:v>
                </c:pt>
                <c:pt idx="43">
                  <c:v>19940630</c:v>
                </c:pt>
                <c:pt idx="44">
                  <c:v>19940729</c:v>
                </c:pt>
                <c:pt idx="45">
                  <c:v>19940831</c:v>
                </c:pt>
                <c:pt idx="46">
                  <c:v>19940930</c:v>
                </c:pt>
                <c:pt idx="47">
                  <c:v>19941031</c:v>
                </c:pt>
                <c:pt idx="48">
                  <c:v>19941130</c:v>
                </c:pt>
                <c:pt idx="49">
                  <c:v>19941230</c:v>
                </c:pt>
                <c:pt idx="50">
                  <c:v>19950131</c:v>
                </c:pt>
                <c:pt idx="51">
                  <c:v>19950228</c:v>
                </c:pt>
                <c:pt idx="52">
                  <c:v>19950331</c:v>
                </c:pt>
                <c:pt idx="53">
                  <c:v>19950428</c:v>
                </c:pt>
                <c:pt idx="54">
                  <c:v>19950531</c:v>
                </c:pt>
                <c:pt idx="55">
                  <c:v>19950630</c:v>
                </c:pt>
                <c:pt idx="56">
                  <c:v>19950731</c:v>
                </c:pt>
                <c:pt idx="57">
                  <c:v>19950831</c:v>
                </c:pt>
                <c:pt idx="58">
                  <c:v>19950929</c:v>
                </c:pt>
                <c:pt idx="59">
                  <c:v>19951031</c:v>
                </c:pt>
                <c:pt idx="60">
                  <c:v>19951130</c:v>
                </c:pt>
                <c:pt idx="61">
                  <c:v>19951229</c:v>
                </c:pt>
                <c:pt idx="62">
                  <c:v>19960131</c:v>
                </c:pt>
                <c:pt idx="63">
                  <c:v>19960229</c:v>
                </c:pt>
                <c:pt idx="64">
                  <c:v>19960329</c:v>
                </c:pt>
                <c:pt idx="65">
                  <c:v>19960430</c:v>
                </c:pt>
                <c:pt idx="66">
                  <c:v>19960531</c:v>
                </c:pt>
                <c:pt idx="67">
                  <c:v>19960628</c:v>
                </c:pt>
                <c:pt idx="68">
                  <c:v>19960731</c:v>
                </c:pt>
                <c:pt idx="69">
                  <c:v>19960830</c:v>
                </c:pt>
                <c:pt idx="70">
                  <c:v>19960930</c:v>
                </c:pt>
                <c:pt idx="71">
                  <c:v>19961031</c:v>
                </c:pt>
                <c:pt idx="72">
                  <c:v>19961129</c:v>
                </c:pt>
                <c:pt idx="73">
                  <c:v>19961231</c:v>
                </c:pt>
                <c:pt idx="74">
                  <c:v>19970131</c:v>
                </c:pt>
                <c:pt idx="75">
                  <c:v>19970228</c:v>
                </c:pt>
                <c:pt idx="76">
                  <c:v>19970331</c:v>
                </c:pt>
                <c:pt idx="77">
                  <c:v>19970430</c:v>
                </c:pt>
                <c:pt idx="78">
                  <c:v>19970530</c:v>
                </c:pt>
                <c:pt idx="79">
                  <c:v>19970630</c:v>
                </c:pt>
                <c:pt idx="80">
                  <c:v>19970731</c:v>
                </c:pt>
                <c:pt idx="81">
                  <c:v>19970829</c:v>
                </c:pt>
                <c:pt idx="82">
                  <c:v>19970930</c:v>
                </c:pt>
                <c:pt idx="83">
                  <c:v>19971031</c:v>
                </c:pt>
                <c:pt idx="84">
                  <c:v>19971128</c:v>
                </c:pt>
                <c:pt idx="85">
                  <c:v>19971231</c:v>
                </c:pt>
                <c:pt idx="86">
                  <c:v>19980130</c:v>
                </c:pt>
                <c:pt idx="87">
                  <c:v>19980227</c:v>
                </c:pt>
                <c:pt idx="88">
                  <c:v>19980331</c:v>
                </c:pt>
                <c:pt idx="89">
                  <c:v>19980430</c:v>
                </c:pt>
                <c:pt idx="90">
                  <c:v>19980529</c:v>
                </c:pt>
                <c:pt idx="91">
                  <c:v>19980630</c:v>
                </c:pt>
                <c:pt idx="92">
                  <c:v>19980731</c:v>
                </c:pt>
                <c:pt idx="93">
                  <c:v>19980831</c:v>
                </c:pt>
                <c:pt idx="94">
                  <c:v>19980930</c:v>
                </c:pt>
                <c:pt idx="95">
                  <c:v>19981030</c:v>
                </c:pt>
                <c:pt idx="96">
                  <c:v>19981130</c:v>
                </c:pt>
                <c:pt idx="97">
                  <c:v>19981231</c:v>
                </c:pt>
                <c:pt idx="98">
                  <c:v>19990129</c:v>
                </c:pt>
                <c:pt idx="99">
                  <c:v>19990226</c:v>
                </c:pt>
                <c:pt idx="100">
                  <c:v>19990331</c:v>
                </c:pt>
                <c:pt idx="101">
                  <c:v>19990430</c:v>
                </c:pt>
                <c:pt idx="102">
                  <c:v>19990528</c:v>
                </c:pt>
                <c:pt idx="103">
                  <c:v>19990630</c:v>
                </c:pt>
                <c:pt idx="104">
                  <c:v>19990730</c:v>
                </c:pt>
                <c:pt idx="105">
                  <c:v>19990831</c:v>
                </c:pt>
                <c:pt idx="106">
                  <c:v>19990930</c:v>
                </c:pt>
                <c:pt idx="107">
                  <c:v>19991029</c:v>
                </c:pt>
                <c:pt idx="108">
                  <c:v>19991130</c:v>
                </c:pt>
                <c:pt idx="109">
                  <c:v>19991231</c:v>
                </c:pt>
                <c:pt idx="110">
                  <c:v>20000131</c:v>
                </c:pt>
                <c:pt idx="111">
                  <c:v>20000229</c:v>
                </c:pt>
                <c:pt idx="112">
                  <c:v>20000331</c:v>
                </c:pt>
                <c:pt idx="113">
                  <c:v>20000428</c:v>
                </c:pt>
                <c:pt idx="114">
                  <c:v>20000531</c:v>
                </c:pt>
                <c:pt idx="115">
                  <c:v>20000630</c:v>
                </c:pt>
                <c:pt idx="116">
                  <c:v>20000731</c:v>
                </c:pt>
                <c:pt idx="117">
                  <c:v>20000831</c:v>
                </c:pt>
                <c:pt idx="118">
                  <c:v>20000929</c:v>
                </c:pt>
                <c:pt idx="119">
                  <c:v>20001031</c:v>
                </c:pt>
                <c:pt idx="120">
                  <c:v>20001130</c:v>
                </c:pt>
                <c:pt idx="121">
                  <c:v>20001229</c:v>
                </c:pt>
                <c:pt idx="122">
                  <c:v>20010131</c:v>
                </c:pt>
                <c:pt idx="123">
                  <c:v>20010228</c:v>
                </c:pt>
                <c:pt idx="124">
                  <c:v>20010330</c:v>
                </c:pt>
                <c:pt idx="125">
                  <c:v>20010430</c:v>
                </c:pt>
                <c:pt idx="126">
                  <c:v>20010531</c:v>
                </c:pt>
                <c:pt idx="127">
                  <c:v>20010629</c:v>
                </c:pt>
                <c:pt idx="128">
                  <c:v>20010731</c:v>
                </c:pt>
                <c:pt idx="129">
                  <c:v>20010831</c:v>
                </c:pt>
                <c:pt idx="130">
                  <c:v>20010928</c:v>
                </c:pt>
                <c:pt idx="131">
                  <c:v>20011031</c:v>
                </c:pt>
                <c:pt idx="132">
                  <c:v>20011130</c:v>
                </c:pt>
                <c:pt idx="133">
                  <c:v>20011231</c:v>
                </c:pt>
                <c:pt idx="134">
                  <c:v>20020131</c:v>
                </c:pt>
                <c:pt idx="135">
                  <c:v>20020228</c:v>
                </c:pt>
                <c:pt idx="136">
                  <c:v>20020328</c:v>
                </c:pt>
                <c:pt idx="137">
                  <c:v>20020430</c:v>
                </c:pt>
                <c:pt idx="138">
                  <c:v>20020531</c:v>
                </c:pt>
                <c:pt idx="139">
                  <c:v>20020628</c:v>
                </c:pt>
                <c:pt idx="140">
                  <c:v>20020731</c:v>
                </c:pt>
                <c:pt idx="141">
                  <c:v>20020830</c:v>
                </c:pt>
                <c:pt idx="142">
                  <c:v>20020930</c:v>
                </c:pt>
                <c:pt idx="143">
                  <c:v>20021031</c:v>
                </c:pt>
                <c:pt idx="144">
                  <c:v>20021129</c:v>
                </c:pt>
                <c:pt idx="145">
                  <c:v>20021231</c:v>
                </c:pt>
                <c:pt idx="146">
                  <c:v>20030131</c:v>
                </c:pt>
                <c:pt idx="147">
                  <c:v>20030228</c:v>
                </c:pt>
                <c:pt idx="148">
                  <c:v>20030331</c:v>
                </c:pt>
                <c:pt idx="149">
                  <c:v>20030430</c:v>
                </c:pt>
                <c:pt idx="150">
                  <c:v>20030530</c:v>
                </c:pt>
                <c:pt idx="151">
                  <c:v>20030630</c:v>
                </c:pt>
                <c:pt idx="152">
                  <c:v>20030731</c:v>
                </c:pt>
                <c:pt idx="153">
                  <c:v>20030829</c:v>
                </c:pt>
                <c:pt idx="154">
                  <c:v>20030930</c:v>
                </c:pt>
                <c:pt idx="155">
                  <c:v>20031031</c:v>
                </c:pt>
                <c:pt idx="156">
                  <c:v>20031128</c:v>
                </c:pt>
                <c:pt idx="157">
                  <c:v>20031231</c:v>
                </c:pt>
                <c:pt idx="158">
                  <c:v>20040130</c:v>
                </c:pt>
                <c:pt idx="159">
                  <c:v>20040227</c:v>
                </c:pt>
                <c:pt idx="160">
                  <c:v>20040331</c:v>
                </c:pt>
                <c:pt idx="161">
                  <c:v>20040430</c:v>
                </c:pt>
                <c:pt idx="162">
                  <c:v>20040528</c:v>
                </c:pt>
                <c:pt idx="163">
                  <c:v>20040630</c:v>
                </c:pt>
                <c:pt idx="164">
                  <c:v>20040730</c:v>
                </c:pt>
                <c:pt idx="165">
                  <c:v>20040831</c:v>
                </c:pt>
                <c:pt idx="166">
                  <c:v>20040930</c:v>
                </c:pt>
                <c:pt idx="167">
                  <c:v>20041029</c:v>
                </c:pt>
                <c:pt idx="168">
                  <c:v>20041130</c:v>
                </c:pt>
                <c:pt idx="169">
                  <c:v>20041231</c:v>
                </c:pt>
                <c:pt idx="170">
                  <c:v>20050131</c:v>
                </c:pt>
                <c:pt idx="171">
                  <c:v>20050228</c:v>
                </c:pt>
                <c:pt idx="172">
                  <c:v>20050331</c:v>
                </c:pt>
                <c:pt idx="173">
                  <c:v>20050429</c:v>
                </c:pt>
                <c:pt idx="174">
                  <c:v>20050531</c:v>
                </c:pt>
                <c:pt idx="175">
                  <c:v>20050630</c:v>
                </c:pt>
                <c:pt idx="176">
                  <c:v>20050729</c:v>
                </c:pt>
                <c:pt idx="177">
                  <c:v>20050831</c:v>
                </c:pt>
                <c:pt idx="178">
                  <c:v>20050930</c:v>
                </c:pt>
                <c:pt idx="179">
                  <c:v>20051031</c:v>
                </c:pt>
                <c:pt idx="180">
                  <c:v>20051130</c:v>
                </c:pt>
                <c:pt idx="181">
                  <c:v>20051230</c:v>
                </c:pt>
                <c:pt idx="182">
                  <c:v>20060131</c:v>
                </c:pt>
                <c:pt idx="183">
                  <c:v>20060228</c:v>
                </c:pt>
                <c:pt idx="184">
                  <c:v>20060331</c:v>
                </c:pt>
                <c:pt idx="185">
                  <c:v>20060428</c:v>
                </c:pt>
                <c:pt idx="186">
                  <c:v>20060531</c:v>
                </c:pt>
                <c:pt idx="187">
                  <c:v>20060630</c:v>
                </c:pt>
                <c:pt idx="188">
                  <c:v>20060731</c:v>
                </c:pt>
                <c:pt idx="189">
                  <c:v>20060831</c:v>
                </c:pt>
                <c:pt idx="190">
                  <c:v>20060929</c:v>
                </c:pt>
                <c:pt idx="191">
                  <c:v>20061031</c:v>
                </c:pt>
                <c:pt idx="192">
                  <c:v>20061130</c:v>
                </c:pt>
                <c:pt idx="193">
                  <c:v>20061229</c:v>
                </c:pt>
                <c:pt idx="194">
                  <c:v>20070131</c:v>
                </c:pt>
                <c:pt idx="195">
                  <c:v>20070228</c:v>
                </c:pt>
                <c:pt idx="196">
                  <c:v>20070330</c:v>
                </c:pt>
                <c:pt idx="197">
                  <c:v>20070430</c:v>
                </c:pt>
                <c:pt idx="198">
                  <c:v>20070531</c:v>
                </c:pt>
                <c:pt idx="199">
                  <c:v>20070629</c:v>
                </c:pt>
                <c:pt idx="200">
                  <c:v>20070731</c:v>
                </c:pt>
                <c:pt idx="201">
                  <c:v>20070831</c:v>
                </c:pt>
                <c:pt idx="202">
                  <c:v>20070928</c:v>
                </c:pt>
                <c:pt idx="203">
                  <c:v>20071031</c:v>
                </c:pt>
                <c:pt idx="204">
                  <c:v>20071130</c:v>
                </c:pt>
                <c:pt idx="205">
                  <c:v>20071231</c:v>
                </c:pt>
                <c:pt idx="206">
                  <c:v>20080131</c:v>
                </c:pt>
                <c:pt idx="207">
                  <c:v>20080229</c:v>
                </c:pt>
                <c:pt idx="208">
                  <c:v>20080331</c:v>
                </c:pt>
                <c:pt idx="209">
                  <c:v>20080430</c:v>
                </c:pt>
                <c:pt idx="210">
                  <c:v>20080530</c:v>
                </c:pt>
                <c:pt idx="211">
                  <c:v>20080630</c:v>
                </c:pt>
                <c:pt idx="212">
                  <c:v>20080731</c:v>
                </c:pt>
                <c:pt idx="213">
                  <c:v>20080829</c:v>
                </c:pt>
                <c:pt idx="214">
                  <c:v>20080930</c:v>
                </c:pt>
                <c:pt idx="215">
                  <c:v>20081031</c:v>
                </c:pt>
                <c:pt idx="216">
                  <c:v>20081128</c:v>
                </c:pt>
                <c:pt idx="217">
                  <c:v>20081231</c:v>
                </c:pt>
                <c:pt idx="218">
                  <c:v>20090130</c:v>
                </c:pt>
                <c:pt idx="219">
                  <c:v>20090227</c:v>
                </c:pt>
                <c:pt idx="220">
                  <c:v>20090331</c:v>
                </c:pt>
                <c:pt idx="221">
                  <c:v>20090430</c:v>
                </c:pt>
                <c:pt idx="222">
                  <c:v>20090529</c:v>
                </c:pt>
                <c:pt idx="223">
                  <c:v>20090630</c:v>
                </c:pt>
                <c:pt idx="224">
                  <c:v>20090731</c:v>
                </c:pt>
                <c:pt idx="225">
                  <c:v>20090831</c:v>
                </c:pt>
                <c:pt idx="226">
                  <c:v>20090930</c:v>
                </c:pt>
                <c:pt idx="227">
                  <c:v>20091030</c:v>
                </c:pt>
                <c:pt idx="228">
                  <c:v>20091130</c:v>
                </c:pt>
                <c:pt idx="229">
                  <c:v>20091231</c:v>
                </c:pt>
                <c:pt idx="230">
                  <c:v>20100129</c:v>
                </c:pt>
                <c:pt idx="231">
                  <c:v>20100226</c:v>
                </c:pt>
                <c:pt idx="232">
                  <c:v>20100331</c:v>
                </c:pt>
                <c:pt idx="233">
                  <c:v>20100430</c:v>
                </c:pt>
                <c:pt idx="234">
                  <c:v>20100528</c:v>
                </c:pt>
                <c:pt idx="235">
                  <c:v>20100630</c:v>
                </c:pt>
                <c:pt idx="236">
                  <c:v>20100730</c:v>
                </c:pt>
                <c:pt idx="237">
                  <c:v>20100831</c:v>
                </c:pt>
                <c:pt idx="238">
                  <c:v>20100930</c:v>
                </c:pt>
                <c:pt idx="239">
                  <c:v>20101029</c:v>
                </c:pt>
                <c:pt idx="240">
                  <c:v>20101130</c:v>
                </c:pt>
                <c:pt idx="241">
                  <c:v>20101231</c:v>
                </c:pt>
                <c:pt idx="242">
                  <c:v>20110131</c:v>
                </c:pt>
                <c:pt idx="243">
                  <c:v>20110228</c:v>
                </c:pt>
                <c:pt idx="244">
                  <c:v>20110331</c:v>
                </c:pt>
                <c:pt idx="245">
                  <c:v>20110429</c:v>
                </c:pt>
                <c:pt idx="246">
                  <c:v>20110531</c:v>
                </c:pt>
                <c:pt idx="247">
                  <c:v>20110630</c:v>
                </c:pt>
                <c:pt idx="248">
                  <c:v>20110729</c:v>
                </c:pt>
                <c:pt idx="249">
                  <c:v>20110831</c:v>
                </c:pt>
                <c:pt idx="250">
                  <c:v>20110930</c:v>
                </c:pt>
                <c:pt idx="251">
                  <c:v>20111031</c:v>
                </c:pt>
                <c:pt idx="252">
                  <c:v>20111130</c:v>
                </c:pt>
                <c:pt idx="253">
                  <c:v>20111230</c:v>
                </c:pt>
                <c:pt idx="254">
                  <c:v>20120131</c:v>
                </c:pt>
                <c:pt idx="255">
                  <c:v>20120229</c:v>
                </c:pt>
                <c:pt idx="256">
                  <c:v>20120330</c:v>
                </c:pt>
                <c:pt idx="257">
                  <c:v>20120430</c:v>
                </c:pt>
                <c:pt idx="258">
                  <c:v>20120531</c:v>
                </c:pt>
                <c:pt idx="259">
                  <c:v>20120629</c:v>
                </c:pt>
                <c:pt idx="260">
                  <c:v>20120731</c:v>
                </c:pt>
                <c:pt idx="261">
                  <c:v>20120831</c:v>
                </c:pt>
                <c:pt idx="262">
                  <c:v>20120928</c:v>
                </c:pt>
                <c:pt idx="263">
                  <c:v>20121031</c:v>
                </c:pt>
                <c:pt idx="264">
                  <c:v>20121130</c:v>
                </c:pt>
                <c:pt idx="265">
                  <c:v>20121231</c:v>
                </c:pt>
                <c:pt idx="266">
                  <c:v>20130131</c:v>
                </c:pt>
                <c:pt idx="267">
                  <c:v>20130228</c:v>
                </c:pt>
                <c:pt idx="268">
                  <c:v>20130328</c:v>
                </c:pt>
                <c:pt idx="269">
                  <c:v>20130430</c:v>
                </c:pt>
                <c:pt idx="270">
                  <c:v>20130531</c:v>
                </c:pt>
                <c:pt idx="271">
                  <c:v>20130628</c:v>
                </c:pt>
                <c:pt idx="272">
                  <c:v>20130731</c:v>
                </c:pt>
                <c:pt idx="273">
                  <c:v>20130830</c:v>
                </c:pt>
                <c:pt idx="274">
                  <c:v>20130930</c:v>
                </c:pt>
                <c:pt idx="275">
                  <c:v>20131031</c:v>
                </c:pt>
                <c:pt idx="276">
                  <c:v>20131129</c:v>
                </c:pt>
                <c:pt idx="277">
                  <c:v>20131231</c:v>
                </c:pt>
              </c:numCache>
            </c:numRef>
          </c:cat>
          <c:val>
            <c:numRef>
              <c:f>WRDS!$J$565:$J$842</c:f>
              <c:numCache>
                <c:formatCode>General</c:formatCode>
                <c:ptCount val="278"/>
                <c:pt idx="215">
                  <c:v>1.9772910151872578</c:v>
                </c:pt>
                <c:pt idx="216">
                  <c:v>1.9778842024918162</c:v>
                </c:pt>
                <c:pt idx="217">
                  <c:v>1.9778842024918162</c:v>
                </c:pt>
                <c:pt idx="218">
                  <c:v>1.9778842024918162</c:v>
                </c:pt>
                <c:pt idx="219">
                  <c:v>1.9780819909120761</c:v>
                </c:pt>
                <c:pt idx="220">
                  <c:v>1.9784776073102501</c:v>
                </c:pt>
                <c:pt idx="221">
                  <c:v>1.9786754550709786</c:v>
                </c:pt>
                <c:pt idx="222">
                  <c:v>1.9786754550709786</c:v>
                </c:pt>
                <c:pt idx="223">
                  <c:v>1.9788733226164861</c:v>
                </c:pt>
                <c:pt idx="224">
                  <c:v>1.9790712099487597</c:v>
                </c:pt>
                <c:pt idx="225">
                  <c:v>1.9792691170697412</c:v>
                </c:pt>
                <c:pt idx="226">
                  <c:v>1.9794670439814501</c:v>
                </c:pt>
                <c:pt idx="227">
                  <c:v>1.9794670439814501</c:v>
                </c:pt>
                <c:pt idx="228">
                  <c:v>1.9794670439814501</c:v>
                </c:pt>
                <c:pt idx="229">
                  <c:v>1.9796649906858472</c:v>
                </c:pt>
                <c:pt idx="230">
                  <c:v>1.9796649906858472</c:v>
                </c:pt>
                <c:pt idx="231">
                  <c:v>1.9796649906858472</c:v>
                </c:pt>
                <c:pt idx="232">
                  <c:v>1.9798629571849136</c:v>
                </c:pt>
                <c:pt idx="233">
                  <c:v>1.9800609434806482</c:v>
                </c:pt>
                <c:pt idx="234">
                  <c:v>1.9802589495749987</c:v>
                </c:pt>
                <c:pt idx="235">
                  <c:v>1.9804569754699421</c:v>
                </c:pt>
                <c:pt idx="236">
                  <c:v>1.9806550211675047</c:v>
                </c:pt>
                <c:pt idx="237">
                  <c:v>1.9808530866696041</c:v>
                </c:pt>
                <c:pt idx="238">
                  <c:v>1.9810511719782953</c:v>
                </c:pt>
                <c:pt idx="239">
                  <c:v>1.9812492770954557</c:v>
                </c:pt>
                <c:pt idx="240">
                  <c:v>1.981447402023178</c:v>
                </c:pt>
                <c:pt idx="241">
                  <c:v>1.981645546763394</c:v>
                </c:pt>
                <c:pt idx="242">
                  <c:v>1.981843711318056</c:v>
                </c:pt>
                <c:pt idx="243">
                  <c:v>1.9820418956891872</c:v>
                </c:pt>
                <c:pt idx="244">
                  <c:v>1.9822400998787801</c:v>
                </c:pt>
                <c:pt idx="245">
                  <c:v>1.9822400998787801</c:v>
                </c:pt>
                <c:pt idx="246">
                  <c:v>1.9822400998787801</c:v>
                </c:pt>
                <c:pt idx="247">
                  <c:v>1.9822400998787801</c:v>
                </c:pt>
                <c:pt idx="248">
                  <c:v>1.9822400998787801</c:v>
                </c:pt>
                <c:pt idx="249">
                  <c:v>1.9824383238887695</c:v>
                </c:pt>
                <c:pt idx="250">
                  <c:v>1.9824383238887695</c:v>
                </c:pt>
                <c:pt idx="251">
                  <c:v>1.9824383238887695</c:v>
                </c:pt>
                <c:pt idx="252">
                  <c:v>1.9824383238887695</c:v>
                </c:pt>
                <c:pt idx="253">
                  <c:v>1.9824383238887695</c:v>
                </c:pt>
                <c:pt idx="254">
                  <c:v>1.9824383238887695</c:v>
                </c:pt>
                <c:pt idx="255">
                  <c:v>1.9824383238887695</c:v>
                </c:pt>
                <c:pt idx="256">
                  <c:v>1.9824383238887695</c:v>
                </c:pt>
                <c:pt idx="257">
                  <c:v>1.9824383238887695</c:v>
                </c:pt>
                <c:pt idx="258">
                  <c:v>1.9826365677211459</c:v>
                </c:pt>
                <c:pt idx="259">
                  <c:v>1.9826365677211459</c:v>
                </c:pt>
                <c:pt idx="260">
                  <c:v>1.9826365677211459</c:v>
                </c:pt>
                <c:pt idx="261">
                  <c:v>1.9828348313779061</c:v>
                </c:pt>
                <c:pt idx="262">
                  <c:v>1.9830331148610589</c:v>
                </c:pt>
                <c:pt idx="263">
                  <c:v>1.9832314181725292</c:v>
                </c:pt>
                <c:pt idx="264">
                  <c:v>1.9834297413143438</c:v>
                </c:pt>
                <c:pt idx="265">
                  <c:v>1.9836280842884779</c:v>
                </c:pt>
                <c:pt idx="266">
                  <c:v>1.9836280842884779</c:v>
                </c:pt>
                <c:pt idx="267">
                  <c:v>1.9836280842884779</c:v>
                </c:pt>
                <c:pt idx="268">
                  <c:v>1.9836280842884779</c:v>
                </c:pt>
                <c:pt idx="269">
                  <c:v>1.9836280842884779</c:v>
                </c:pt>
                <c:pt idx="270">
                  <c:v>1.9836280842884779</c:v>
                </c:pt>
                <c:pt idx="271">
                  <c:v>1.9836280842884779</c:v>
                </c:pt>
                <c:pt idx="272">
                  <c:v>1.9836280842884779</c:v>
                </c:pt>
                <c:pt idx="273">
                  <c:v>1.9836280842884779</c:v>
                </c:pt>
                <c:pt idx="274">
                  <c:v>1.9836280842884779</c:v>
                </c:pt>
                <c:pt idx="275">
                  <c:v>1.9836280842884779</c:v>
                </c:pt>
                <c:pt idx="276">
                  <c:v>1.9836280842884779</c:v>
                </c:pt>
                <c:pt idx="277">
                  <c:v>1.9836280842884779</c:v>
                </c:pt>
              </c:numCache>
            </c:numRef>
          </c:val>
          <c:smooth val="0"/>
        </c:ser>
        <c:ser>
          <c:idx val="5"/>
          <c:order val="5"/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WRDS!$A$565:$A$842</c:f>
              <c:numCache>
                <c:formatCode>General</c:formatCode>
                <c:ptCount val="278"/>
                <c:pt idx="0">
                  <c:v>19901130</c:v>
                </c:pt>
                <c:pt idx="1">
                  <c:v>19901231</c:v>
                </c:pt>
                <c:pt idx="2">
                  <c:v>19910131</c:v>
                </c:pt>
                <c:pt idx="3">
                  <c:v>19910228</c:v>
                </c:pt>
                <c:pt idx="4">
                  <c:v>19910328</c:v>
                </c:pt>
                <c:pt idx="5">
                  <c:v>19910430</c:v>
                </c:pt>
                <c:pt idx="6">
                  <c:v>19910531</c:v>
                </c:pt>
                <c:pt idx="7">
                  <c:v>19910628</c:v>
                </c:pt>
                <c:pt idx="8">
                  <c:v>19910731</c:v>
                </c:pt>
                <c:pt idx="9">
                  <c:v>19910830</c:v>
                </c:pt>
                <c:pt idx="10">
                  <c:v>19910930</c:v>
                </c:pt>
                <c:pt idx="11">
                  <c:v>19911031</c:v>
                </c:pt>
                <c:pt idx="12">
                  <c:v>19911129</c:v>
                </c:pt>
                <c:pt idx="13">
                  <c:v>19911231</c:v>
                </c:pt>
                <c:pt idx="14">
                  <c:v>19920131</c:v>
                </c:pt>
                <c:pt idx="15">
                  <c:v>19920228</c:v>
                </c:pt>
                <c:pt idx="16">
                  <c:v>19920331</c:v>
                </c:pt>
                <c:pt idx="17">
                  <c:v>19920430</c:v>
                </c:pt>
                <c:pt idx="18">
                  <c:v>19920529</c:v>
                </c:pt>
                <c:pt idx="19">
                  <c:v>19920630</c:v>
                </c:pt>
                <c:pt idx="20">
                  <c:v>19920731</c:v>
                </c:pt>
                <c:pt idx="21">
                  <c:v>19920831</c:v>
                </c:pt>
                <c:pt idx="22">
                  <c:v>19920930</c:v>
                </c:pt>
                <c:pt idx="23">
                  <c:v>19921030</c:v>
                </c:pt>
                <c:pt idx="24">
                  <c:v>19921130</c:v>
                </c:pt>
                <c:pt idx="25">
                  <c:v>19921231</c:v>
                </c:pt>
                <c:pt idx="26">
                  <c:v>19930129</c:v>
                </c:pt>
                <c:pt idx="27">
                  <c:v>19930226</c:v>
                </c:pt>
                <c:pt idx="28">
                  <c:v>19930331</c:v>
                </c:pt>
                <c:pt idx="29">
                  <c:v>19930430</c:v>
                </c:pt>
                <c:pt idx="30">
                  <c:v>19930528</c:v>
                </c:pt>
                <c:pt idx="31">
                  <c:v>19930630</c:v>
                </c:pt>
                <c:pt idx="32">
                  <c:v>19930730</c:v>
                </c:pt>
                <c:pt idx="33">
                  <c:v>19930831</c:v>
                </c:pt>
                <c:pt idx="34">
                  <c:v>19930930</c:v>
                </c:pt>
                <c:pt idx="35">
                  <c:v>19931029</c:v>
                </c:pt>
                <c:pt idx="36">
                  <c:v>19931130</c:v>
                </c:pt>
                <c:pt idx="37">
                  <c:v>19931231</c:v>
                </c:pt>
                <c:pt idx="38">
                  <c:v>19940131</c:v>
                </c:pt>
                <c:pt idx="39">
                  <c:v>19940228</c:v>
                </c:pt>
                <c:pt idx="40">
                  <c:v>19940331</c:v>
                </c:pt>
                <c:pt idx="41">
                  <c:v>19940429</c:v>
                </c:pt>
                <c:pt idx="42">
                  <c:v>19940531</c:v>
                </c:pt>
                <c:pt idx="43">
                  <c:v>19940630</c:v>
                </c:pt>
                <c:pt idx="44">
                  <c:v>19940729</c:v>
                </c:pt>
                <c:pt idx="45">
                  <c:v>19940831</c:v>
                </c:pt>
                <c:pt idx="46">
                  <c:v>19940930</c:v>
                </c:pt>
                <c:pt idx="47">
                  <c:v>19941031</c:v>
                </c:pt>
                <c:pt idx="48">
                  <c:v>19941130</c:v>
                </c:pt>
                <c:pt idx="49">
                  <c:v>19941230</c:v>
                </c:pt>
                <c:pt idx="50">
                  <c:v>19950131</c:v>
                </c:pt>
                <c:pt idx="51">
                  <c:v>19950228</c:v>
                </c:pt>
                <c:pt idx="52">
                  <c:v>19950331</c:v>
                </c:pt>
                <c:pt idx="53">
                  <c:v>19950428</c:v>
                </c:pt>
                <c:pt idx="54">
                  <c:v>19950531</c:v>
                </c:pt>
                <c:pt idx="55">
                  <c:v>19950630</c:v>
                </c:pt>
                <c:pt idx="56">
                  <c:v>19950731</c:v>
                </c:pt>
                <c:pt idx="57">
                  <c:v>19950831</c:v>
                </c:pt>
                <c:pt idx="58">
                  <c:v>19950929</c:v>
                </c:pt>
                <c:pt idx="59">
                  <c:v>19951031</c:v>
                </c:pt>
                <c:pt idx="60">
                  <c:v>19951130</c:v>
                </c:pt>
                <c:pt idx="61">
                  <c:v>19951229</c:v>
                </c:pt>
                <c:pt idx="62">
                  <c:v>19960131</c:v>
                </c:pt>
                <c:pt idx="63">
                  <c:v>19960229</c:v>
                </c:pt>
                <c:pt idx="64">
                  <c:v>19960329</c:v>
                </c:pt>
                <c:pt idx="65">
                  <c:v>19960430</c:v>
                </c:pt>
                <c:pt idx="66">
                  <c:v>19960531</c:v>
                </c:pt>
                <c:pt idx="67">
                  <c:v>19960628</c:v>
                </c:pt>
                <c:pt idx="68">
                  <c:v>19960731</c:v>
                </c:pt>
                <c:pt idx="69">
                  <c:v>19960830</c:v>
                </c:pt>
                <c:pt idx="70">
                  <c:v>19960930</c:v>
                </c:pt>
                <c:pt idx="71">
                  <c:v>19961031</c:v>
                </c:pt>
                <c:pt idx="72">
                  <c:v>19961129</c:v>
                </c:pt>
                <c:pt idx="73">
                  <c:v>19961231</c:v>
                </c:pt>
                <c:pt idx="74">
                  <c:v>19970131</c:v>
                </c:pt>
                <c:pt idx="75">
                  <c:v>19970228</c:v>
                </c:pt>
                <c:pt idx="76">
                  <c:v>19970331</c:v>
                </c:pt>
                <c:pt idx="77">
                  <c:v>19970430</c:v>
                </c:pt>
                <c:pt idx="78">
                  <c:v>19970530</c:v>
                </c:pt>
                <c:pt idx="79">
                  <c:v>19970630</c:v>
                </c:pt>
                <c:pt idx="80">
                  <c:v>19970731</c:v>
                </c:pt>
                <c:pt idx="81">
                  <c:v>19970829</c:v>
                </c:pt>
                <c:pt idx="82">
                  <c:v>19970930</c:v>
                </c:pt>
                <c:pt idx="83">
                  <c:v>19971031</c:v>
                </c:pt>
                <c:pt idx="84">
                  <c:v>19971128</c:v>
                </c:pt>
                <c:pt idx="85">
                  <c:v>19971231</c:v>
                </c:pt>
                <c:pt idx="86">
                  <c:v>19980130</c:v>
                </c:pt>
                <c:pt idx="87">
                  <c:v>19980227</c:v>
                </c:pt>
                <c:pt idx="88">
                  <c:v>19980331</c:v>
                </c:pt>
                <c:pt idx="89">
                  <c:v>19980430</c:v>
                </c:pt>
                <c:pt idx="90">
                  <c:v>19980529</c:v>
                </c:pt>
                <c:pt idx="91">
                  <c:v>19980630</c:v>
                </c:pt>
                <c:pt idx="92">
                  <c:v>19980731</c:v>
                </c:pt>
                <c:pt idx="93">
                  <c:v>19980831</c:v>
                </c:pt>
                <c:pt idx="94">
                  <c:v>19980930</c:v>
                </c:pt>
                <c:pt idx="95">
                  <c:v>19981030</c:v>
                </c:pt>
                <c:pt idx="96">
                  <c:v>19981130</c:v>
                </c:pt>
                <c:pt idx="97">
                  <c:v>19981231</c:v>
                </c:pt>
                <c:pt idx="98">
                  <c:v>19990129</c:v>
                </c:pt>
                <c:pt idx="99">
                  <c:v>19990226</c:v>
                </c:pt>
                <c:pt idx="100">
                  <c:v>19990331</c:v>
                </c:pt>
                <c:pt idx="101">
                  <c:v>19990430</c:v>
                </c:pt>
                <c:pt idx="102">
                  <c:v>19990528</c:v>
                </c:pt>
                <c:pt idx="103">
                  <c:v>19990630</c:v>
                </c:pt>
                <c:pt idx="104">
                  <c:v>19990730</c:v>
                </c:pt>
                <c:pt idx="105">
                  <c:v>19990831</c:v>
                </c:pt>
                <c:pt idx="106">
                  <c:v>19990930</c:v>
                </c:pt>
                <c:pt idx="107">
                  <c:v>19991029</c:v>
                </c:pt>
                <c:pt idx="108">
                  <c:v>19991130</c:v>
                </c:pt>
                <c:pt idx="109">
                  <c:v>19991231</c:v>
                </c:pt>
                <c:pt idx="110">
                  <c:v>20000131</c:v>
                </c:pt>
                <c:pt idx="111">
                  <c:v>20000229</c:v>
                </c:pt>
                <c:pt idx="112">
                  <c:v>20000331</c:v>
                </c:pt>
                <c:pt idx="113">
                  <c:v>20000428</c:v>
                </c:pt>
                <c:pt idx="114">
                  <c:v>20000531</c:v>
                </c:pt>
                <c:pt idx="115">
                  <c:v>20000630</c:v>
                </c:pt>
                <c:pt idx="116">
                  <c:v>20000731</c:v>
                </c:pt>
                <c:pt idx="117">
                  <c:v>20000831</c:v>
                </c:pt>
                <c:pt idx="118">
                  <c:v>20000929</c:v>
                </c:pt>
                <c:pt idx="119">
                  <c:v>20001031</c:v>
                </c:pt>
                <c:pt idx="120">
                  <c:v>20001130</c:v>
                </c:pt>
                <c:pt idx="121">
                  <c:v>20001229</c:v>
                </c:pt>
                <c:pt idx="122">
                  <c:v>20010131</c:v>
                </c:pt>
                <c:pt idx="123">
                  <c:v>20010228</c:v>
                </c:pt>
                <c:pt idx="124">
                  <c:v>20010330</c:v>
                </c:pt>
                <c:pt idx="125">
                  <c:v>20010430</c:v>
                </c:pt>
                <c:pt idx="126">
                  <c:v>20010531</c:v>
                </c:pt>
                <c:pt idx="127">
                  <c:v>20010629</c:v>
                </c:pt>
                <c:pt idx="128">
                  <c:v>20010731</c:v>
                </c:pt>
                <c:pt idx="129">
                  <c:v>20010831</c:v>
                </c:pt>
                <c:pt idx="130">
                  <c:v>20010928</c:v>
                </c:pt>
                <c:pt idx="131">
                  <c:v>20011031</c:v>
                </c:pt>
                <c:pt idx="132">
                  <c:v>20011130</c:v>
                </c:pt>
                <c:pt idx="133">
                  <c:v>20011231</c:v>
                </c:pt>
                <c:pt idx="134">
                  <c:v>20020131</c:v>
                </c:pt>
                <c:pt idx="135">
                  <c:v>20020228</c:v>
                </c:pt>
                <c:pt idx="136">
                  <c:v>20020328</c:v>
                </c:pt>
                <c:pt idx="137">
                  <c:v>20020430</c:v>
                </c:pt>
                <c:pt idx="138">
                  <c:v>20020531</c:v>
                </c:pt>
                <c:pt idx="139">
                  <c:v>20020628</c:v>
                </c:pt>
                <c:pt idx="140">
                  <c:v>20020731</c:v>
                </c:pt>
                <c:pt idx="141">
                  <c:v>20020830</c:v>
                </c:pt>
                <c:pt idx="142">
                  <c:v>20020930</c:v>
                </c:pt>
                <c:pt idx="143">
                  <c:v>20021031</c:v>
                </c:pt>
                <c:pt idx="144">
                  <c:v>20021129</c:v>
                </c:pt>
                <c:pt idx="145">
                  <c:v>20021231</c:v>
                </c:pt>
                <c:pt idx="146">
                  <c:v>20030131</c:v>
                </c:pt>
                <c:pt idx="147">
                  <c:v>20030228</c:v>
                </c:pt>
                <c:pt idx="148">
                  <c:v>20030331</c:v>
                </c:pt>
                <c:pt idx="149">
                  <c:v>20030430</c:v>
                </c:pt>
                <c:pt idx="150">
                  <c:v>20030530</c:v>
                </c:pt>
                <c:pt idx="151">
                  <c:v>20030630</c:v>
                </c:pt>
                <c:pt idx="152">
                  <c:v>20030731</c:v>
                </c:pt>
                <c:pt idx="153">
                  <c:v>20030829</c:v>
                </c:pt>
                <c:pt idx="154">
                  <c:v>20030930</c:v>
                </c:pt>
                <c:pt idx="155">
                  <c:v>20031031</c:v>
                </c:pt>
                <c:pt idx="156">
                  <c:v>20031128</c:v>
                </c:pt>
                <c:pt idx="157">
                  <c:v>20031231</c:v>
                </c:pt>
                <c:pt idx="158">
                  <c:v>20040130</c:v>
                </c:pt>
                <c:pt idx="159">
                  <c:v>20040227</c:v>
                </c:pt>
                <c:pt idx="160">
                  <c:v>20040331</c:v>
                </c:pt>
                <c:pt idx="161">
                  <c:v>20040430</c:v>
                </c:pt>
                <c:pt idx="162">
                  <c:v>20040528</c:v>
                </c:pt>
                <c:pt idx="163">
                  <c:v>20040630</c:v>
                </c:pt>
                <c:pt idx="164">
                  <c:v>20040730</c:v>
                </c:pt>
                <c:pt idx="165">
                  <c:v>20040831</c:v>
                </c:pt>
                <c:pt idx="166">
                  <c:v>20040930</c:v>
                </c:pt>
                <c:pt idx="167">
                  <c:v>20041029</c:v>
                </c:pt>
                <c:pt idx="168">
                  <c:v>20041130</c:v>
                </c:pt>
                <c:pt idx="169">
                  <c:v>20041231</c:v>
                </c:pt>
                <c:pt idx="170">
                  <c:v>20050131</c:v>
                </c:pt>
                <c:pt idx="171">
                  <c:v>20050228</c:v>
                </c:pt>
                <c:pt idx="172">
                  <c:v>20050331</c:v>
                </c:pt>
                <c:pt idx="173">
                  <c:v>20050429</c:v>
                </c:pt>
                <c:pt idx="174">
                  <c:v>20050531</c:v>
                </c:pt>
                <c:pt idx="175">
                  <c:v>20050630</c:v>
                </c:pt>
                <c:pt idx="176">
                  <c:v>20050729</c:v>
                </c:pt>
                <c:pt idx="177">
                  <c:v>20050831</c:v>
                </c:pt>
                <c:pt idx="178">
                  <c:v>20050930</c:v>
                </c:pt>
                <c:pt idx="179">
                  <c:v>20051031</c:v>
                </c:pt>
                <c:pt idx="180">
                  <c:v>20051130</c:v>
                </c:pt>
                <c:pt idx="181">
                  <c:v>20051230</c:v>
                </c:pt>
                <c:pt idx="182">
                  <c:v>20060131</c:v>
                </c:pt>
                <c:pt idx="183">
                  <c:v>20060228</c:v>
                </c:pt>
                <c:pt idx="184">
                  <c:v>20060331</c:v>
                </c:pt>
                <c:pt idx="185">
                  <c:v>20060428</c:v>
                </c:pt>
                <c:pt idx="186">
                  <c:v>20060531</c:v>
                </c:pt>
                <c:pt idx="187">
                  <c:v>20060630</c:v>
                </c:pt>
                <c:pt idx="188">
                  <c:v>20060731</c:v>
                </c:pt>
                <c:pt idx="189">
                  <c:v>20060831</c:v>
                </c:pt>
                <c:pt idx="190">
                  <c:v>20060929</c:v>
                </c:pt>
                <c:pt idx="191">
                  <c:v>20061031</c:v>
                </c:pt>
                <c:pt idx="192">
                  <c:v>20061130</c:v>
                </c:pt>
                <c:pt idx="193">
                  <c:v>20061229</c:v>
                </c:pt>
                <c:pt idx="194">
                  <c:v>20070131</c:v>
                </c:pt>
                <c:pt idx="195">
                  <c:v>20070228</c:v>
                </c:pt>
                <c:pt idx="196">
                  <c:v>20070330</c:v>
                </c:pt>
                <c:pt idx="197">
                  <c:v>20070430</c:v>
                </c:pt>
                <c:pt idx="198">
                  <c:v>20070531</c:v>
                </c:pt>
                <c:pt idx="199">
                  <c:v>20070629</c:v>
                </c:pt>
                <c:pt idx="200">
                  <c:v>20070731</c:v>
                </c:pt>
                <c:pt idx="201">
                  <c:v>20070831</c:v>
                </c:pt>
                <c:pt idx="202">
                  <c:v>20070928</c:v>
                </c:pt>
                <c:pt idx="203">
                  <c:v>20071031</c:v>
                </c:pt>
                <c:pt idx="204">
                  <c:v>20071130</c:v>
                </c:pt>
                <c:pt idx="205">
                  <c:v>20071231</c:v>
                </c:pt>
                <c:pt idx="206">
                  <c:v>20080131</c:v>
                </c:pt>
                <c:pt idx="207">
                  <c:v>20080229</c:v>
                </c:pt>
                <c:pt idx="208">
                  <c:v>20080331</c:v>
                </c:pt>
                <c:pt idx="209">
                  <c:v>20080430</c:v>
                </c:pt>
                <c:pt idx="210">
                  <c:v>20080530</c:v>
                </c:pt>
                <c:pt idx="211">
                  <c:v>20080630</c:v>
                </c:pt>
                <c:pt idx="212">
                  <c:v>20080731</c:v>
                </c:pt>
                <c:pt idx="213">
                  <c:v>20080829</c:v>
                </c:pt>
                <c:pt idx="214">
                  <c:v>20080930</c:v>
                </c:pt>
                <c:pt idx="215">
                  <c:v>20081031</c:v>
                </c:pt>
                <c:pt idx="216">
                  <c:v>20081128</c:v>
                </c:pt>
                <c:pt idx="217">
                  <c:v>20081231</c:v>
                </c:pt>
                <c:pt idx="218">
                  <c:v>20090130</c:v>
                </c:pt>
                <c:pt idx="219">
                  <c:v>20090227</c:v>
                </c:pt>
                <c:pt idx="220">
                  <c:v>20090331</c:v>
                </c:pt>
                <c:pt idx="221">
                  <c:v>20090430</c:v>
                </c:pt>
                <c:pt idx="222">
                  <c:v>20090529</c:v>
                </c:pt>
                <c:pt idx="223">
                  <c:v>20090630</c:v>
                </c:pt>
                <c:pt idx="224">
                  <c:v>20090731</c:v>
                </c:pt>
                <c:pt idx="225">
                  <c:v>20090831</c:v>
                </c:pt>
                <c:pt idx="226">
                  <c:v>20090930</c:v>
                </c:pt>
                <c:pt idx="227">
                  <c:v>20091030</c:v>
                </c:pt>
                <c:pt idx="228">
                  <c:v>20091130</c:v>
                </c:pt>
                <c:pt idx="229">
                  <c:v>20091231</c:v>
                </c:pt>
                <c:pt idx="230">
                  <c:v>20100129</c:v>
                </c:pt>
                <c:pt idx="231">
                  <c:v>20100226</c:v>
                </c:pt>
                <c:pt idx="232">
                  <c:v>20100331</c:v>
                </c:pt>
                <c:pt idx="233">
                  <c:v>20100430</c:v>
                </c:pt>
                <c:pt idx="234">
                  <c:v>20100528</c:v>
                </c:pt>
                <c:pt idx="235">
                  <c:v>20100630</c:v>
                </c:pt>
                <c:pt idx="236">
                  <c:v>20100730</c:v>
                </c:pt>
                <c:pt idx="237">
                  <c:v>20100831</c:v>
                </c:pt>
                <c:pt idx="238">
                  <c:v>20100930</c:v>
                </c:pt>
                <c:pt idx="239">
                  <c:v>20101029</c:v>
                </c:pt>
                <c:pt idx="240">
                  <c:v>20101130</c:v>
                </c:pt>
                <c:pt idx="241">
                  <c:v>20101231</c:v>
                </c:pt>
                <c:pt idx="242">
                  <c:v>20110131</c:v>
                </c:pt>
                <c:pt idx="243">
                  <c:v>20110228</c:v>
                </c:pt>
                <c:pt idx="244">
                  <c:v>20110331</c:v>
                </c:pt>
                <c:pt idx="245">
                  <c:v>20110429</c:v>
                </c:pt>
                <c:pt idx="246">
                  <c:v>20110531</c:v>
                </c:pt>
                <c:pt idx="247">
                  <c:v>20110630</c:v>
                </c:pt>
                <c:pt idx="248">
                  <c:v>20110729</c:v>
                </c:pt>
                <c:pt idx="249">
                  <c:v>20110831</c:v>
                </c:pt>
                <c:pt idx="250">
                  <c:v>20110930</c:v>
                </c:pt>
                <c:pt idx="251">
                  <c:v>20111031</c:v>
                </c:pt>
                <c:pt idx="252">
                  <c:v>20111130</c:v>
                </c:pt>
                <c:pt idx="253">
                  <c:v>20111230</c:v>
                </c:pt>
                <c:pt idx="254">
                  <c:v>20120131</c:v>
                </c:pt>
                <c:pt idx="255">
                  <c:v>20120229</c:v>
                </c:pt>
                <c:pt idx="256">
                  <c:v>20120330</c:v>
                </c:pt>
                <c:pt idx="257">
                  <c:v>20120430</c:v>
                </c:pt>
                <c:pt idx="258">
                  <c:v>20120531</c:v>
                </c:pt>
                <c:pt idx="259">
                  <c:v>20120629</c:v>
                </c:pt>
                <c:pt idx="260">
                  <c:v>20120731</c:v>
                </c:pt>
                <c:pt idx="261">
                  <c:v>20120831</c:v>
                </c:pt>
                <c:pt idx="262">
                  <c:v>20120928</c:v>
                </c:pt>
                <c:pt idx="263">
                  <c:v>20121031</c:v>
                </c:pt>
                <c:pt idx="264">
                  <c:v>20121130</c:v>
                </c:pt>
                <c:pt idx="265">
                  <c:v>20121231</c:v>
                </c:pt>
                <c:pt idx="266">
                  <c:v>20130131</c:v>
                </c:pt>
                <c:pt idx="267">
                  <c:v>20130228</c:v>
                </c:pt>
                <c:pt idx="268">
                  <c:v>20130328</c:v>
                </c:pt>
                <c:pt idx="269">
                  <c:v>20130430</c:v>
                </c:pt>
                <c:pt idx="270">
                  <c:v>20130531</c:v>
                </c:pt>
                <c:pt idx="271">
                  <c:v>20130628</c:v>
                </c:pt>
                <c:pt idx="272">
                  <c:v>20130731</c:v>
                </c:pt>
                <c:pt idx="273">
                  <c:v>20130830</c:v>
                </c:pt>
                <c:pt idx="274">
                  <c:v>20130930</c:v>
                </c:pt>
                <c:pt idx="275">
                  <c:v>20131031</c:v>
                </c:pt>
                <c:pt idx="276">
                  <c:v>20131129</c:v>
                </c:pt>
                <c:pt idx="277">
                  <c:v>20131231</c:v>
                </c:pt>
              </c:numCache>
            </c:numRef>
          </c:cat>
          <c:val>
            <c:numRef>
              <c:f>WRDS!$K$565:$K$842</c:f>
              <c:numCache>
                <c:formatCode>General</c:formatCode>
                <c:ptCount val="278"/>
                <c:pt idx="215">
                  <c:v>4.5300930068712804</c:v>
                </c:pt>
                <c:pt idx="216">
                  <c:v>4.1467791870949124</c:v>
                </c:pt>
                <c:pt idx="217">
                  <c:v>4.2386261993099108</c:v>
                </c:pt>
                <c:pt idx="218">
                  <c:v>3.9108532353171968</c:v>
                </c:pt>
                <c:pt idx="219">
                  <c:v>3.5189309891931178</c:v>
                </c:pt>
                <c:pt idx="220">
                  <c:v>3.8239941545082536</c:v>
                </c:pt>
                <c:pt idx="221">
                  <c:v>4.2421823312511213</c:v>
                </c:pt>
                <c:pt idx="222">
                  <c:v>4.5297556293043044</c:v>
                </c:pt>
                <c:pt idx="223">
                  <c:v>4.5157224463647196</c:v>
                </c:pt>
                <c:pt idx="224">
                  <c:v>4.8847427689591987</c:v>
                </c:pt>
                <c:pt idx="225">
                  <c:v>5.0384118917278853</c:v>
                </c:pt>
                <c:pt idx="226">
                  <c:v>5.2662589542956084</c:v>
                </c:pt>
                <c:pt idx="227">
                  <c:v>5.1188405673879087</c:v>
                </c:pt>
                <c:pt idx="228">
                  <c:v>5.4111161261047283</c:v>
                </c:pt>
                <c:pt idx="229">
                  <c:v>5.5648946352924655</c:v>
                </c:pt>
                <c:pt idx="230">
                  <c:v>5.3584593039016903</c:v>
                </c:pt>
                <c:pt idx="231">
                  <c:v>5.5447997261948734</c:v>
                </c:pt>
                <c:pt idx="232">
                  <c:v>5.8974767127794845</c:v>
                </c:pt>
                <c:pt idx="233">
                  <c:v>6.0156798385337327</c:v>
                </c:pt>
                <c:pt idx="234">
                  <c:v>5.539616983151749</c:v>
                </c:pt>
                <c:pt idx="235">
                  <c:v>5.2586642286171843</c:v>
                </c:pt>
                <c:pt idx="236">
                  <c:v>5.6283115132393675</c:v>
                </c:pt>
                <c:pt idx="237">
                  <c:v>5.3873466124230553</c:v>
                </c:pt>
                <c:pt idx="238">
                  <c:v>5.8803804123521823</c:v>
                </c:pt>
                <c:pt idx="239">
                  <c:v>6.1069573500205045</c:v>
                </c:pt>
                <c:pt idx="240">
                  <c:v>6.1381455812070715</c:v>
                </c:pt>
                <c:pt idx="241">
                  <c:v>6.5503220569851273</c:v>
                </c:pt>
                <c:pt idx="242">
                  <c:v>6.6758065766307162</c:v>
                </c:pt>
                <c:pt idx="243">
                  <c:v>6.9305820588213294</c:v>
                </c:pt>
                <c:pt idx="244">
                  <c:v>6.9539103980313222</c:v>
                </c:pt>
                <c:pt idx="245">
                  <c:v>7.1534041795300345</c:v>
                </c:pt>
                <c:pt idx="246">
                  <c:v>7.0465680881087724</c:v>
                </c:pt>
                <c:pt idx="247">
                  <c:v>6.9169464681280015</c:v>
                </c:pt>
                <c:pt idx="248">
                  <c:v>6.7615295979356373</c:v>
                </c:pt>
                <c:pt idx="249">
                  <c:v>6.3729309688830655</c:v>
                </c:pt>
                <c:pt idx="250">
                  <c:v>5.8320411987610834</c:v>
                </c:pt>
                <c:pt idx="251">
                  <c:v>6.4967889186782486</c:v>
                </c:pt>
                <c:pt idx="252">
                  <c:v>6.4563399108705584</c:v>
                </c:pt>
                <c:pt idx="253">
                  <c:v>6.4802412812207031</c:v>
                </c:pt>
                <c:pt idx="254">
                  <c:v>6.8306732889851824</c:v>
                </c:pt>
                <c:pt idx="255">
                  <c:v>7.1120013990653055</c:v>
                </c:pt>
                <c:pt idx="256">
                  <c:v>7.2826325366316862</c:v>
                </c:pt>
                <c:pt idx="257">
                  <c:v>7.2331033527500574</c:v>
                </c:pt>
                <c:pt idx="258">
                  <c:v>6.7591108569409144</c:v>
                </c:pt>
                <c:pt idx="259">
                  <c:v>7.0170114907984305</c:v>
                </c:pt>
                <c:pt idx="260">
                  <c:v>7.0890481307629933</c:v>
                </c:pt>
                <c:pt idx="261">
                  <c:v>7.2752419799174577</c:v>
                </c:pt>
                <c:pt idx="262">
                  <c:v>7.4683196268224865</c:v>
                </c:pt>
                <c:pt idx="263">
                  <c:v>7.363008851764663</c:v>
                </c:pt>
                <c:pt idx="264">
                  <c:v>7.4086079655837116</c:v>
                </c:pt>
                <c:pt idx="265">
                  <c:v>7.5014452320003704</c:v>
                </c:pt>
                <c:pt idx="266">
                  <c:v>7.9072209089349714</c:v>
                </c:pt>
                <c:pt idx="267">
                  <c:v>7.9730959663273016</c:v>
                </c:pt>
                <c:pt idx="268">
                  <c:v>8.254338953443531</c:v>
                </c:pt>
                <c:pt idx="269">
                  <c:v>8.3777000491027547</c:v>
                </c:pt>
                <c:pt idx="270">
                  <c:v>8.5374292782389567</c:v>
                </c:pt>
                <c:pt idx="271">
                  <c:v>8.4090348793236913</c:v>
                </c:pt>
                <c:pt idx="272">
                  <c:v>8.8520312458013084</c:v>
                </c:pt>
                <c:pt idx="273">
                  <c:v>8.6244101143466168</c:v>
                </c:pt>
                <c:pt idx="274">
                  <c:v>8.9476271322019834</c:v>
                </c:pt>
                <c:pt idx="275">
                  <c:v>9.304207968674497</c:v>
                </c:pt>
                <c:pt idx="276">
                  <c:v>9.5363107406610439</c:v>
                </c:pt>
                <c:pt idx="277">
                  <c:v>9.7854563950715647</c:v>
                </c:pt>
              </c:numCache>
            </c:numRef>
          </c:val>
          <c:smooth val="0"/>
        </c:ser>
        <c:ser>
          <c:idx val="6"/>
          <c:order val="6"/>
          <c:spPr>
            <a:ln>
              <a:solidFill>
                <a:srgbClr val="3333CC"/>
              </a:solidFill>
            </a:ln>
          </c:spPr>
          <c:marker>
            <c:symbol val="none"/>
          </c:marker>
          <c:cat>
            <c:numRef>
              <c:f>WRDS!$A$565:$A$842</c:f>
              <c:numCache>
                <c:formatCode>General</c:formatCode>
                <c:ptCount val="278"/>
                <c:pt idx="0">
                  <c:v>19901130</c:v>
                </c:pt>
                <c:pt idx="1">
                  <c:v>19901231</c:v>
                </c:pt>
                <c:pt idx="2">
                  <c:v>19910131</c:v>
                </c:pt>
                <c:pt idx="3">
                  <c:v>19910228</c:v>
                </c:pt>
                <c:pt idx="4">
                  <c:v>19910328</c:v>
                </c:pt>
                <c:pt idx="5">
                  <c:v>19910430</c:v>
                </c:pt>
                <c:pt idx="6">
                  <c:v>19910531</c:v>
                </c:pt>
                <c:pt idx="7">
                  <c:v>19910628</c:v>
                </c:pt>
                <c:pt idx="8">
                  <c:v>19910731</c:v>
                </c:pt>
                <c:pt idx="9">
                  <c:v>19910830</c:v>
                </c:pt>
                <c:pt idx="10">
                  <c:v>19910930</c:v>
                </c:pt>
                <c:pt idx="11">
                  <c:v>19911031</c:v>
                </c:pt>
                <c:pt idx="12">
                  <c:v>19911129</c:v>
                </c:pt>
                <c:pt idx="13">
                  <c:v>19911231</c:v>
                </c:pt>
                <c:pt idx="14">
                  <c:v>19920131</c:v>
                </c:pt>
                <c:pt idx="15">
                  <c:v>19920228</c:v>
                </c:pt>
                <c:pt idx="16">
                  <c:v>19920331</c:v>
                </c:pt>
                <c:pt idx="17">
                  <c:v>19920430</c:v>
                </c:pt>
                <c:pt idx="18">
                  <c:v>19920529</c:v>
                </c:pt>
                <c:pt idx="19">
                  <c:v>19920630</c:v>
                </c:pt>
                <c:pt idx="20">
                  <c:v>19920731</c:v>
                </c:pt>
                <c:pt idx="21">
                  <c:v>19920831</c:v>
                </c:pt>
                <c:pt idx="22">
                  <c:v>19920930</c:v>
                </c:pt>
                <c:pt idx="23">
                  <c:v>19921030</c:v>
                </c:pt>
                <c:pt idx="24">
                  <c:v>19921130</c:v>
                </c:pt>
                <c:pt idx="25">
                  <c:v>19921231</c:v>
                </c:pt>
                <c:pt idx="26">
                  <c:v>19930129</c:v>
                </c:pt>
                <c:pt idx="27">
                  <c:v>19930226</c:v>
                </c:pt>
                <c:pt idx="28">
                  <c:v>19930331</c:v>
                </c:pt>
                <c:pt idx="29">
                  <c:v>19930430</c:v>
                </c:pt>
                <c:pt idx="30">
                  <c:v>19930528</c:v>
                </c:pt>
                <c:pt idx="31">
                  <c:v>19930630</c:v>
                </c:pt>
                <c:pt idx="32">
                  <c:v>19930730</c:v>
                </c:pt>
                <c:pt idx="33">
                  <c:v>19930831</c:v>
                </c:pt>
                <c:pt idx="34">
                  <c:v>19930930</c:v>
                </c:pt>
                <c:pt idx="35">
                  <c:v>19931029</c:v>
                </c:pt>
                <c:pt idx="36">
                  <c:v>19931130</c:v>
                </c:pt>
                <c:pt idx="37">
                  <c:v>19931231</c:v>
                </c:pt>
                <c:pt idx="38">
                  <c:v>19940131</c:v>
                </c:pt>
                <c:pt idx="39">
                  <c:v>19940228</c:v>
                </c:pt>
                <c:pt idx="40">
                  <c:v>19940331</c:v>
                </c:pt>
                <c:pt idx="41">
                  <c:v>19940429</c:v>
                </c:pt>
                <c:pt idx="42">
                  <c:v>19940531</c:v>
                </c:pt>
                <c:pt idx="43">
                  <c:v>19940630</c:v>
                </c:pt>
                <c:pt idx="44">
                  <c:v>19940729</c:v>
                </c:pt>
                <c:pt idx="45">
                  <c:v>19940831</c:v>
                </c:pt>
                <c:pt idx="46">
                  <c:v>19940930</c:v>
                </c:pt>
                <c:pt idx="47">
                  <c:v>19941031</c:v>
                </c:pt>
                <c:pt idx="48">
                  <c:v>19941130</c:v>
                </c:pt>
                <c:pt idx="49">
                  <c:v>19941230</c:v>
                </c:pt>
                <c:pt idx="50">
                  <c:v>19950131</c:v>
                </c:pt>
                <c:pt idx="51">
                  <c:v>19950228</c:v>
                </c:pt>
                <c:pt idx="52">
                  <c:v>19950331</c:v>
                </c:pt>
                <c:pt idx="53">
                  <c:v>19950428</c:v>
                </c:pt>
                <c:pt idx="54">
                  <c:v>19950531</c:v>
                </c:pt>
                <c:pt idx="55">
                  <c:v>19950630</c:v>
                </c:pt>
                <c:pt idx="56">
                  <c:v>19950731</c:v>
                </c:pt>
                <c:pt idx="57">
                  <c:v>19950831</c:v>
                </c:pt>
                <c:pt idx="58">
                  <c:v>19950929</c:v>
                </c:pt>
                <c:pt idx="59">
                  <c:v>19951031</c:v>
                </c:pt>
                <c:pt idx="60">
                  <c:v>19951130</c:v>
                </c:pt>
                <c:pt idx="61">
                  <c:v>19951229</c:v>
                </c:pt>
                <c:pt idx="62">
                  <c:v>19960131</c:v>
                </c:pt>
                <c:pt idx="63">
                  <c:v>19960229</c:v>
                </c:pt>
                <c:pt idx="64">
                  <c:v>19960329</c:v>
                </c:pt>
                <c:pt idx="65">
                  <c:v>19960430</c:v>
                </c:pt>
                <c:pt idx="66">
                  <c:v>19960531</c:v>
                </c:pt>
                <c:pt idx="67">
                  <c:v>19960628</c:v>
                </c:pt>
                <c:pt idx="68">
                  <c:v>19960731</c:v>
                </c:pt>
                <c:pt idx="69">
                  <c:v>19960830</c:v>
                </c:pt>
                <c:pt idx="70">
                  <c:v>19960930</c:v>
                </c:pt>
                <c:pt idx="71">
                  <c:v>19961031</c:v>
                </c:pt>
                <c:pt idx="72">
                  <c:v>19961129</c:v>
                </c:pt>
                <c:pt idx="73">
                  <c:v>19961231</c:v>
                </c:pt>
                <c:pt idx="74">
                  <c:v>19970131</c:v>
                </c:pt>
                <c:pt idx="75">
                  <c:v>19970228</c:v>
                </c:pt>
                <c:pt idx="76">
                  <c:v>19970331</c:v>
                </c:pt>
                <c:pt idx="77">
                  <c:v>19970430</c:v>
                </c:pt>
                <c:pt idx="78">
                  <c:v>19970530</c:v>
                </c:pt>
                <c:pt idx="79">
                  <c:v>19970630</c:v>
                </c:pt>
                <c:pt idx="80">
                  <c:v>19970731</c:v>
                </c:pt>
                <c:pt idx="81">
                  <c:v>19970829</c:v>
                </c:pt>
                <c:pt idx="82">
                  <c:v>19970930</c:v>
                </c:pt>
                <c:pt idx="83">
                  <c:v>19971031</c:v>
                </c:pt>
                <c:pt idx="84">
                  <c:v>19971128</c:v>
                </c:pt>
                <c:pt idx="85">
                  <c:v>19971231</c:v>
                </c:pt>
                <c:pt idx="86">
                  <c:v>19980130</c:v>
                </c:pt>
                <c:pt idx="87">
                  <c:v>19980227</c:v>
                </c:pt>
                <c:pt idx="88">
                  <c:v>19980331</c:v>
                </c:pt>
                <c:pt idx="89">
                  <c:v>19980430</c:v>
                </c:pt>
                <c:pt idx="90">
                  <c:v>19980529</c:v>
                </c:pt>
                <c:pt idx="91">
                  <c:v>19980630</c:v>
                </c:pt>
                <c:pt idx="92">
                  <c:v>19980731</c:v>
                </c:pt>
                <c:pt idx="93">
                  <c:v>19980831</c:v>
                </c:pt>
                <c:pt idx="94">
                  <c:v>19980930</c:v>
                </c:pt>
                <c:pt idx="95">
                  <c:v>19981030</c:v>
                </c:pt>
                <c:pt idx="96">
                  <c:v>19981130</c:v>
                </c:pt>
                <c:pt idx="97">
                  <c:v>19981231</c:v>
                </c:pt>
                <c:pt idx="98">
                  <c:v>19990129</c:v>
                </c:pt>
                <c:pt idx="99">
                  <c:v>19990226</c:v>
                </c:pt>
                <c:pt idx="100">
                  <c:v>19990331</c:v>
                </c:pt>
                <c:pt idx="101">
                  <c:v>19990430</c:v>
                </c:pt>
                <c:pt idx="102">
                  <c:v>19990528</c:v>
                </c:pt>
                <c:pt idx="103">
                  <c:v>19990630</c:v>
                </c:pt>
                <c:pt idx="104">
                  <c:v>19990730</c:v>
                </c:pt>
                <c:pt idx="105">
                  <c:v>19990831</c:v>
                </c:pt>
                <c:pt idx="106">
                  <c:v>19990930</c:v>
                </c:pt>
                <c:pt idx="107">
                  <c:v>19991029</c:v>
                </c:pt>
                <c:pt idx="108">
                  <c:v>19991130</c:v>
                </c:pt>
                <c:pt idx="109">
                  <c:v>19991231</c:v>
                </c:pt>
                <c:pt idx="110">
                  <c:v>20000131</c:v>
                </c:pt>
                <c:pt idx="111">
                  <c:v>20000229</c:v>
                </c:pt>
                <c:pt idx="112">
                  <c:v>20000331</c:v>
                </c:pt>
                <c:pt idx="113">
                  <c:v>20000428</c:v>
                </c:pt>
                <c:pt idx="114">
                  <c:v>20000531</c:v>
                </c:pt>
                <c:pt idx="115">
                  <c:v>20000630</c:v>
                </c:pt>
                <c:pt idx="116">
                  <c:v>20000731</c:v>
                </c:pt>
                <c:pt idx="117">
                  <c:v>20000831</c:v>
                </c:pt>
                <c:pt idx="118">
                  <c:v>20000929</c:v>
                </c:pt>
                <c:pt idx="119">
                  <c:v>20001031</c:v>
                </c:pt>
                <c:pt idx="120">
                  <c:v>20001130</c:v>
                </c:pt>
                <c:pt idx="121">
                  <c:v>20001229</c:v>
                </c:pt>
                <c:pt idx="122">
                  <c:v>20010131</c:v>
                </c:pt>
                <c:pt idx="123">
                  <c:v>20010228</c:v>
                </c:pt>
                <c:pt idx="124">
                  <c:v>20010330</c:v>
                </c:pt>
                <c:pt idx="125">
                  <c:v>20010430</c:v>
                </c:pt>
                <c:pt idx="126">
                  <c:v>20010531</c:v>
                </c:pt>
                <c:pt idx="127">
                  <c:v>20010629</c:v>
                </c:pt>
                <c:pt idx="128">
                  <c:v>20010731</c:v>
                </c:pt>
                <c:pt idx="129">
                  <c:v>20010831</c:v>
                </c:pt>
                <c:pt idx="130">
                  <c:v>20010928</c:v>
                </c:pt>
                <c:pt idx="131">
                  <c:v>20011031</c:v>
                </c:pt>
                <c:pt idx="132">
                  <c:v>20011130</c:v>
                </c:pt>
                <c:pt idx="133">
                  <c:v>20011231</c:v>
                </c:pt>
                <c:pt idx="134">
                  <c:v>20020131</c:v>
                </c:pt>
                <c:pt idx="135">
                  <c:v>20020228</c:v>
                </c:pt>
                <c:pt idx="136">
                  <c:v>20020328</c:v>
                </c:pt>
                <c:pt idx="137">
                  <c:v>20020430</c:v>
                </c:pt>
                <c:pt idx="138">
                  <c:v>20020531</c:v>
                </c:pt>
                <c:pt idx="139">
                  <c:v>20020628</c:v>
                </c:pt>
                <c:pt idx="140">
                  <c:v>20020731</c:v>
                </c:pt>
                <c:pt idx="141">
                  <c:v>20020830</c:v>
                </c:pt>
                <c:pt idx="142">
                  <c:v>20020930</c:v>
                </c:pt>
                <c:pt idx="143">
                  <c:v>20021031</c:v>
                </c:pt>
                <c:pt idx="144">
                  <c:v>20021129</c:v>
                </c:pt>
                <c:pt idx="145">
                  <c:v>20021231</c:v>
                </c:pt>
                <c:pt idx="146">
                  <c:v>20030131</c:v>
                </c:pt>
                <c:pt idx="147">
                  <c:v>20030228</c:v>
                </c:pt>
                <c:pt idx="148">
                  <c:v>20030331</c:v>
                </c:pt>
                <c:pt idx="149">
                  <c:v>20030430</c:v>
                </c:pt>
                <c:pt idx="150">
                  <c:v>20030530</c:v>
                </c:pt>
                <c:pt idx="151">
                  <c:v>20030630</c:v>
                </c:pt>
                <c:pt idx="152">
                  <c:v>20030731</c:v>
                </c:pt>
                <c:pt idx="153">
                  <c:v>20030829</c:v>
                </c:pt>
                <c:pt idx="154">
                  <c:v>20030930</c:v>
                </c:pt>
                <c:pt idx="155">
                  <c:v>20031031</c:v>
                </c:pt>
                <c:pt idx="156">
                  <c:v>20031128</c:v>
                </c:pt>
                <c:pt idx="157">
                  <c:v>20031231</c:v>
                </c:pt>
                <c:pt idx="158">
                  <c:v>20040130</c:v>
                </c:pt>
                <c:pt idx="159">
                  <c:v>20040227</c:v>
                </c:pt>
                <c:pt idx="160">
                  <c:v>20040331</c:v>
                </c:pt>
                <c:pt idx="161">
                  <c:v>20040430</c:v>
                </c:pt>
                <c:pt idx="162">
                  <c:v>20040528</c:v>
                </c:pt>
                <c:pt idx="163">
                  <c:v>20040630</c:v>
                </c:pt>
                <c:pt idx="164">
                  <c:v>20040730</c:v>
                </c:pt>
                <c:pt idx="165">
                  <c:v>20040831</c:v>
                </c:pt>
                <c:pt idx="166">
                  <c:v>20040930</c:v>
                </c:pt>
                <c:pt idx="167">
                  <c:v>20041029</c:v>
                </c:pt>
                <c:pt idx="168">
                  <c:v>20041130</c:v>
                </c:pt>
                <c:pt idx="169">
                  <c:v>20041231</c:v>
                </c:pt>
                <c:pt idx="170">
                  <c:v>20050131</c:v>
                </c:pt>
                <c:pt idx="171">
                  <c:v>20050228</c:v>
                </c:pt>
                <c:pt idx="172">
                  <c:v>20050331</c:v>
                </c:pt>
                <c:pt idx="173">
                  <c:v>20050429</c:v>
                </c:pt>
                <c:pt idx="174">
                  <c:v>20050531</c:v>
                </c:pt>
                <c:pt idx="175">
                  <c:v>20050630</c:v>
                </c:pt>
                <c:pt idx="176">
                  <c:v>20050729</c:v>
                </c:pt>
                <c:pt idx="177">
                  <c:v>20050831</c:v>
                </c:pt>
                <c:pt idx="178">
                  <c:v>20050930</c:v>
                </c:pt>
                <c:pt idx="179">
                  <c:v>20051031</c:v>
                </c:pt>
                <c:pt idx="180">
                  <c:v>20051130</c:v>
                </c:pt>
                <c:pt idx="181">
                  <c:v>20051230</c:v>
                </c:pt>
                <c:pt idx="182">
                  <c:v>20060131</c:v>
                </c:pt>
                <c:pt idx="183">
                  <c:v>20060228</c:v>
                </c:pt>
                <c:pt idx="184">
                  <c:v>20060331</c:v>
                </c:pt>
                <c:pt idx="185">
                  <c:v>20060428</c:v>
                </c:pt>
                <c:pt idx="186">
                  <c:v>20060531</c:v>
                </c:pt>
                <c:pt idx="187">
                  <c:v>20060630</c:v>
                </c:pt>
                <c:pt idx="188">
                  <c:v>20060731</c:v>
                </c:pt>
                <c:pt idx="189">
                  <c:v>20060831</c:v>
                </c:pt>
                <c:pt idx="190">
                  <c:v>20060929</c:v>
                </c:pt>
                <c:pt idx="191">
                  <c:v>20061031</c:v>
                </c:pt>
                <c:pt idx="192">
                  <c:v>20061130</c:v>
                </c:pt>
                <c:pt idx="193">
                  <c:v>20061229</c:v>
                </c:pt>
                <c:pt idx="194">
                  <c:v>20070131</c:v>
                </c:pt>
                <c:pt idx="195">
                  <c:v>20070228</c:v>
                </c:pt>
                <c:pt idx="196">
                  <c:v>20070330</c:v>
                </c:pt>
                <c:pt idx="197">
                  <c:v>20070430</c:v>
                </c:pt>
                <c:pt idx="198">
                  <c:v>20070531</c:v>
                </c:pt>
                <c:pt idx="199">
                  <c:v>20070629</c:v>
                </c:pt>
                <c:pt idx="200">
                  <c:v>20070731</c:v>
                </c:pt>
                <c:pt idx="201">
                  <c:v>20070831</c:v>
                </c:pt>
                <c:pt idx="202">
                  <c:v>20070928</c:v>
                </c:pt>
                <c:pt idx="203">
                  <c:v>20071031</c:v>
                </c:pt>
                <c:pt idx="204">
                  <c:v>20071130</c:v>
                </c:pt>
                <c:pt idx="205">
                  <c:v>20071231</c:v>
                </c:pt>
                <c:pt idx="206">
                  <c:v>20080131</c:v>
                </c:pt>
                <c:pt idx="207">
                  <c:v>20080229</c:v>
                </c:pt>
                <c:pt idx="208">
                  <c:v>20080331</c:v>
                </c:pt>
                <c:pt idx="209">
                  <c:v>20080430</c:v>
                </c:pt>
                <c:pt idx="210">
                  <c:v>20080530</c:v>
                </c:pt>
                <c:pt idx="211">
                  <c:v>20080630</c:v>
                </c:pt>
                <c:pt idx="212">
                  <c:v>20080731</c:v>
                </c:pt>
                <c:pt idx="213">
                  <c:v>20080829</c:v>
                </c:pt>
                <c:pt idx="214">
                  <c:v>20080930</c:v>
                </c:pt>
                <c:pt idx="215">
                  <c:v>20081031</c:v>
                </c:pt>
                <c:pt idx="216">
                  <c:v>20081128</c:v>
                </c:pt>
                <c:pt idx="217">
                  <c:v>20081231</c:v>
                </c:pt>
                <c:pt idx="218">
                  <c:v>20090130</c:v>
                </c:pt>
                <c:pt idx="219">
                  <c:v>20090227</c:v>
                </c:pt>
                <c:pt idx="220">
                  <c:v>20090331</c:v>
                </c:pt>
                <c:pt idx="221">
                  <c:v>20090430</c:v>
                </c:pt>
                <c:pt idx="222">
                  <c:v>20090529</c:v>
                </c:pt>
                <c:pt idx="223">
                  <c:v>20090630</c:v>
                </c:pt>
                <c:pt idx="224">
                  <c:v>20090731</c:v>
                </c:pt>
                <c:pt idx="225">
                  <c:v>20090831</c:v>
                </c:pt>
                <c:pt idx="226">
                  <c:v>20090930</c:v>
                </c:pt>
                <c:pt idx="227">
                  <c:v>20091030</c:v>
                </c:pt>
                <c:pt idx="228">
                  <c:v>20091130</c:v>
                </c:pt>
                <c:pt idx="229">
                  <c:v>20091231</c:v>
                </c:pt>
                <c:pt idx="230">
                  <c:v>20100129</c:v>
                </c:pt>
                <c:pt idx="231">
                  <c:v>20100226</c:v>
                </c:pt>
                <c:pt idx="232">
                  <c:v>20100331</c:v>
                </c:pt>
                <c:pt idx="233">
                  <c:v>20100430</c:v>
                </c:pt>
                <c:pt idx="234">
                  <c:v>20100528</c:v>
                </c:pt>
                <c:pt idx="235">
                  <c:v>20100630</c:v>
                </c:pt>
                <c:pt idx="236">
                  <c:v>20100730</c:v>
                </c:pt>
                <c:pt idx="237">
                  <c:v>20100831</c:v>
                </c:pt>
                <c:pt idx="238">
                  <c:v>20100930</c:v>
                </c:pt>
                <c:pt idx="239">
                  <c:v>20101029</c:v>
                </c:pt>
                <c:pt idx="240">
                  <c:v>20101130</c:v>
                </c:pt>
                <c:pt idx="241">
                  <c:v>20101231</c:v>
                </c:pt>
                <c:pt idx="242">
                  <c:v>20110131</c:v>
                </c:pt>
                <c:pt idx="243">
                  <c:v>20110228</c:v>
                </c:pt>
                <c:pt idx="244">
                  <c:v>20110331</c:v>
                </c:pt>
                <c:pt idx="245">
                  <c:v>20110429</c:v>
                </c:pt>
                <c:pt idx="246">
                  <c:v>20110531</c:v>
                </c:pt>
                <c:pt idx="247">
                  <c:v>20110630</c:v>
                </c:pt>
                <c:pt idx="248">
                  <c:v>20110729</c:v>
                </c:pt>
                <c:pt idx="249">
                  <c:v>20110831</c:v>
                </c:pt>
                <c:pt idx="250">
                  <c:v>20110930</c:v>
                </c:pt>
                <c:pt idx="251">
                  <c:v>20111031</c:v>
                </c:pt>
                <c:pt idx="252">
                  <c:v>20111130</c:v>
                </c:pt>
                <c:pt idx="253">
                  <c:v>20111230</c:v>
                </c:pt>
                <c:pt idx="254">
                  <c:v>20120131</c:v>
                </c:pt>
                <c:pt idx="255">
                  <c:v>20120229</c:v>
                </c:pt>
                <c:pt idx="256">
                  <c:v>20120330</c:v>
                </c:pt>
                <c:pt idx="257">
                  <c:v>20120430</c:v>
                </c:pt>
                <c:pt idx="258">
                  <c:v>20120531</c:v>
                </c:pt>
                <c:pt idx="259">
                  <c:v>20120629</c:v>
                </c:pt>
                <c:pt idx="260">
                  <c:v>20120731</c:v>
                </c:pt>
                <c:pt idx="261">
                  <c:v>20120831</c:v>
                </c:pt>
                <c:pt idx="262">
                  <c:v>20120928</c:v>
                </c:pt>
                <c:pt idx="263">
                  <c:v>20121031</c:v>
                </c:pt>
                <c:pt idx="264">
                  <c:v>20121130</c:v>
                </c:pt>
                <c:pt idx="265">
                  <c:v>20121231</c:v>
                </c:pt>
                <c:pt idx="266">
                  <c:v>20130131</c:v>
                </c:pt>
                <c:pt idx="267">
                  <c:v>20130228</c:v>
                </c:pt>
                <c:pt idx="268">
                  <c:v>20130328</c:v>
                </c:pt>
                <c:pt idx="269">
                  <c:v>20130430</c:v>
                </c:pt>
                <c:pt idx="270">
                  <c:v>20130531</c:v>
                </c:pt>
                <c:pt idx="271">
                  <c:v>20130628</c:v>
                </c:pt>
                <c:pt idx="272">
                  <c:v>20130731</c:v>
                </c:pt>
                <c:pt idx="273">
                  <c:v>20130830</c:v>
                </c:pt>
                <c:pt idx="274">
                  <c:v>20130930</c:v>
                </c:pt>
                <c:pt idx="275">
                  <c:v>20131031</c:v>
                </c:pt>
                <c:pt idx="276">
                  <c:v>20131129</c:v>
                </c:pt>
                <c:pt idx="277">
                  <c:v>20131231</c:v>
                </c:pt>
              </c:numCache>
            </c:numRef>
          </c:cat>
          <c:val>
            <c:numRef>
              <c:f>WRDS!$L$565:$L$842</c:f>
              <c:numCache>
                <c:formatCode>General</c:formatCode>
                <c:ptCount val="278"/>
                <c:pt idx="215">
                  <c:v>7.8201472297018251</c:v>
                </c:pt>
                <c:pt idx="216">
                  <c:v>7.3962405088213794</c:v>
                </c:pt>
                <c:pt idx="217">
                  <c:v>7.9724520219016801</c:v>
                </c:pt>
                <c:pt idx="218">
                  <c:v>6.5634327413588105</c:v>
                </c:pt>
                <c:pt idx="219">
                  <c:v>5.6856064293657775</c:v>
                </c:pt>
                <c:pt idx="220">
                  <c:v>6.2906516087595961</c:v>
                </c:pt>
                <c:pt idx="221">
                  <c:v>6.1705630695483764</c:v>
                </c:pt>
                <c:pt idx="222">
                  <c:v>7.0896807798837438</c:v>
                </c:pt>
                <c:pt idx="223">
                  <c:v>7.001003052688958</c:v>
                </c:pt>
                <c:pt idx="224">
                  <c:v>7.4350652419556784</c:v>
                </c:pt>
                <c:pt idx="225">
                  <c:v>7.8691243507810356</c:v>
                </c:pt>
                <c:pt idx="226">
                  <c:v>7.7984438758623424</c:v>
                </c:pt>
                <c:pt idx="227">
                  <c:v>8.0246221435939589</c:v>
                </c:pt>
                <c:pt idx="228">
                  <c:v>8.6371896995473545</c:v>
                </c:pt>
                <c:pt idx="229">
                  <c:v>8.6466992454065554</c:v>
                </c:pt>
                <c:pt idx="230">
                  <c:v>8.8701126605093705</c:v>
                </c:pt>
                <c:pt idx="231">
                  <c:v>8.4280351156222508</c:v>
                </c:pt>
                <c:pt idx="232">
                  <c:v>8.2359433392669867</c:v>
                </c:pt>
                <c:pt idx="233">
                  <c:v>8.0294435319215527</c:v>
                </c:pt>
                <c:pt idx="234">
                  <c:v>7.4003446606390195</c:v>
                </c:pt>
                <c:pt idx="235">
                  <c:v>6.9290167092029202</c:v>
                </c:pt>
                <c:pt idx="236">
                  <c:v>7.2885841732935868</c:v>
                </c:pt>
                <c:pt idx="237">
                  <c:v>7.8182237194143802</c:v>
                </c:pt>
                <c:pt idx="238">
                  <c:v>8.4373879468733239</c:v>
                </c:pt>
                <c:pt idx="239">
                  <c:v>8.5577810354873911</c:v>
                </c:pt>
                <c:pt idx="240">
                  <c:v>8.0983223294729481</c:v>
                </c:pt>
                <c:pt idx="241">
                  <c:v>8.699485090956756</c:v>
                </c:pt>
                <c:pt idx="242">
                  <c:v>9.0522318124248748</c:v>
                </c:pt>
                <c:pt idx="243">
                  <c:v>9.658360202353018</c:v>
                </c:pt>
                <c:pt idx="244">
                  <c:v>10.195490588286576</c:v>
                </c:pt>
                <c:pt idx="245">
                  <c:v>10.52680325044345</c:v>
                </c:pt>
                <c:pt idx="246">
                  <c:v>10.868155899445576</c:v>
                </c:pt>
                <c:pt idx="247">
                  <c:v>10.437483485618246</c:v>
                </c:pt>
                <c:pt idx="248">
                  <c:v>9.7529620061809528</c:v>
                </c:pt>
                <c:pt idx="249">
                  <c:v>9.7179976373887875</c:v>
                </c:pt>
                <c:pt idx="250">
                  <c:v>9.0523828252111205</c:v>
                </c:pt>
                <c:pt idx="251">
                  <c:v>9.8613671211517389</c:v>
                </c:pt>
                <c:pt idx="252">
                  <c:v>10.378497212985149</c:v>
                </c:pt>
                <c:pt idx="253">
                  <c:v>11.190365535967922</c:v>
                </c:pt>
                <c:pt idx="254">
                  <c:v>11.066253191808499</c:v>
                </c:pt>
                <c:pt idx="255">
                  <c:v>11.037812921105548</c:v>
                </c:pt>
                <c:pt idx="256">
                  <c:v>11.832016674217856</c:v>
                </c:pt>
                <c:pt idx="257">
                  <c:v>11.965257013986411</c:v>
                </c:pt>
                <c:pt idx="258">
                  <c:v>11.542033908144516</c:v>
                </c:pt>
                <c:pt idx="259">
                  <c:v>12.138399258144435</c:v>
                </c:pt>
                <c:pt idx="260">
                  <c:v>12.687261257399953</c:v>
                </c:pt>
                <c:pt idx="261">
                  <c:v>12.708372860132108</c:v>
                </c:pt>
                <c:pt idx="262">
                  <c:v>13.235668666844868</c:v>
                </c:pt>
                <c:pt idx="263">
                  <c:v>13.246323380121487</c:v>
                </c:pt>
                <c:pt idx="264">
                  <c:v>13.443388933047757</c:v>
                </c:pt>
                <c:pt idx="265">
                  <c:v>13.475249764819084</c:v>
                </c:pt>
                <c:pt idx="266">
                  <c:v>14.786647596681522</c:v>
                </c:pt>
                <c:pt idx="267">
                  <c:v>14.835428747102959</c:v>
                </c:pt>
                <c:pt idx="268">
                  <c:v>15.643054652666496</c:v>
                </c:pt>
                <c:pt idx="269">
                  <c:v>15.756873518319304</c:v>
                </c:pt>
                <c:pt idx="270">
                  <c:v>14.889615199871006</c:v>
                </c:pt>
                <c:pt idx="271">
                  <c:v>15.316128227271312</c:v>
                </c:pt>
                <c:pt idx="272">
                  <c:v>16.114466094989631</c:v>
                </c:pt>
                <c:pt idx="273">
                  <c:v>15.55213568613885</c:v>
                </c:pt>
                <c:pt idx="274">
                  <c:v>15.836055475225002</c:v>
                </c:pt>
                <c:pt idx="275">
                  <c:v>16.916597048466024</c:v>
                </c:pt>
                <c:pt idx="276">
                  <c:v>17.625013383064626</c:v>
                </c:pt>
                <c:pt idx="277">
                  <c:v>17.013989419100731</c:v>
                </c:pt>
              </c:numCache>
            </c:numRef>
          </c:val>
          <c:smooth val="0"/>
        </c:ser>
        <c:ser>
          <c:idx val="7"/>
          <c:order val="7"/>
          <c:spPr>
            <a:ln>
              <a:solidFill>
                <a:srgbClr val="000000"/>
              </a:solidFill>
            </a:ln>
          </c:spPr>
          <c:marker>
            <c:symbol val="none"/>
          </c:marker>
          <c:cat>
            <c:numRef>
              <c:f>WRDS!$A$565:$A$842</c:f>
              <c:numCache>
                <c:formatCode>General</c:formatCode>
                <c:ptCount val="278"/>
                <c:pt idx="0">
                  <c:v>19901130</c:v>
                </c:pt>
                <c:pt idx="1">
                  <c:v>19901231</c:v>
                </c:pt>
                <c:pt idx="2">
                  <c:v>19910131</c:v>
                </c:pt>
                <c:pt idx="3">
                  <c:v>19910228</c:v>
                </c:pt>
                <c:pt idx="4">
                  <c:v>19910328</c:v>
                </c:pt>
                <c:pt idx="5">
                  <c:v>19910430</c:v>
                </c:pt>
                <c:pt idx="6">
                  <c:v>19910531</c:v>
                </c:pt>
                <c:pt idx="7">
                  <c:v>19910628</c:v>
                </c:pt>
                <c:pt idx="8">
                  <c:v>19910731</c:v>
                </c:pt>
                <c:pt idx="9">
                  <c:v>19910830</c:v>
                </c:pt>
                <c:pt idx="10">
                  <c:v>19910930</c:v>
                </c:pt>
                <c:pt idx="11">
                  <c:v>19911031</c:v>
                </c:pt>
                <c:pt idx="12">
                  <c:v>19911129</c:v>
                </c:pt>
                <c:pt idx="13">
                  <c:v>19911231</c:v>
                </c:pt>
                <c:pt idx="14">
                  <c:v>19920131</c:v>
                </c:pt>
                <c:pt idx="15">
                  <c:v>19920228</c:v>
                </c:pt>
                <c:pt idx="16">
                  <c:v>19920331</c:v>
                </c:pt>
                <c:pt idx="17">
                  <c:v>19920430</c:v>
                </c:pt>
                <c:pt idx="18">
                  <c:v>19920529</c:v>
                </c:pt>
                <c:pt idx="19">
                  <c:v>19920630</c:v>
                </c:pt>
                <c:pt idx="20">
                  <c:v>19920731</c:v>
                </c:pt>
                <c:pt idx="21">
                  <c:v>19920831</c:v>
                </c:pt>
                <c:pt idx="22">
                  <c:v>19920930</c:v>
                </c:pt>
                <c:pt idx="23">
                  <c:v>19921030</c:v>
                </c:pt>
                <c:pt idx="24">
                  <c:v>19921130</c:v>
                </c:pt>
                <c:pt idx="25">
                  <c:v>19921231</c:v>
                </c:pt>
                <c:pt idx="26">
                  <c:v>19930129</c:v>
                </c:pt>
                <c:pt idx="27">
                  <c:v>19930226</c:v>
                </c:pt>
                <c:pt idx="28">
                  <c:v>19930331</c:v>
                </c:pt>
                <c:pt idx="29">
                  <c:v>19930430</c:v>
                </c:pt>
                <c:pt idx="30">
                  <c:v>19930528</c:v>
                </c:pt>
                <c:pt idx="31">
                  <c:v>19930630</c:v>
                </c:pt>
                <c:pt idx="32">
                  <c:v>19930730</c:v>
                </c:pt>
                <c:pt idx="33">
                  <c:v>19930831</c:v>
                </c:pt>
                <c:pt idx="34">
                  <c:v>19930930</c:v>
                </c:pt>
                <c:pt idx="35">
                  <c:v>19931029</c:v>
                </c:pt>
                <c:pt idx="36">
                  <c:v>19931130</c:v>
                </c:pt>
                <c:pt idx="37">
                  <c:v>19931231</c:v>
                </c:pt>
                <c:pt idx="38">
                  <c:v>19940131</c:v>
                </c:pt>
                <c:pt idx="39">
                  <c:v>19940228</c:v>
                </c:pt>
                <c:pt idx="40">
                  <c:v>19940331</c:v>
                </c:pt>
                <c:pt idx="41">
                  <c:v>19940429</c:v>
                </c:pt>
                <c:pt idx="42">
                  <c:v>19940531</c:v>
                </c:pt>
                <c:pt idx="43">
                  <c:v>19940630</c:v>
                </c:pt>
                <c:pt idx="44">
                  <c:v>19940729</c:v>
                </c:pt>
                <c:pt idx="45">
                  <c:v>19940831</c:v>
                </c:pt>
                <c:pt idx="46">
                  <c:v>19940930</c:v>
                </c:pt>
                <c:pt idx="47">
                  <c:v>19941031</c:v>
                </c:pt>
                <c:pt idx="48">
                  <c:v>19941130</c:v>
                </c:pt>
                <c:pt idx="49">
                  <c:v>19941230</c:v>
                </c:pt>
                <c:pt idx="50">
                  <c:v>19950131</c:v>
                </c:pt>
                <c:pt idx="51">
                  <c:v>19950228</c:v>
                </c:pt>
                <c:pt idx="52">
                  <c:v>19950331</c:v>
                </c:pt>
                <c:pt idx="53">
                  <c:v>19950428</c:v>
                </c:pt>
                <c:pt idx="54">
                  <c:v>19950531</c:v>
                </c:pt>
                <c:pt idx="55">
                  <c:v>19950630</c:v>
                </c:pt>
                <c:pt idx="56">
                  <c:v>19950731</c:v>
                </c:pt>
                <c:pt idx="57">
                  <c:v>19950831</c:v>
                </c:pt>
                <c:pt idx="58">
                  <c:v>19950929</c:v>
                </c:pt>
                <c:pt idx="59">
                  <c:v>19951031</c:v>
                </c:pt>
                <c:pt idx="60">
                  <c:v>19951130</c:v>
                </c:pt>
                <c:pt idx="61">
                  <c:v>19951229</c:v>
                </c:pt>
                <c:pt idx="62">
                  <c:v>19960131</c:v>
                </c:pt>
                <c:pt idx="63">
                  <c:v>19960229</c:v>
                </c:pt>
                <c:pt idx="64">
                  <c:v>19960329</c:v>
                </c:pt>
                <c:pt idx="65">
                  <c:v>19960430</c:v>
                </c:pt>
                <c:pt idx="66">
                  <c:v>19960531</c:v>
                </c:pt>
                <c:pt idx="67">
                  <c:v>19960628</c:v>
                </c:pt>
                <c:pt idx="68">
                  <c:v>19960731</c:v>
                </c:pt>
                <c:pt idx="69">
                  <c:v>19960830</c:v>
                </c:pt>
                <c:pt idx="70">
                  <c:v>19960930</c:v>
                </c:pt>
                <c:pt idx="71">
                  <c:v>19961031</c:v>
                </c:pt>
                <c:pt idx="72">
                  <c:v>19961129</c:v>
                </c:pt>
                <c:pt idx="73">
                  <c:v>19961231</c:v>
                </c:pt>
                <c:pt idx="74">
                  <c:v>19970131</c:v>
                </c:pt>
                <c:pt idx="75">
                  <c:v>19970228</c:v>
                </c:pt>
                <c:pt idx="76">
                  <c:v>19970331</c:v>
                </c:pt>
                <c:pt idx="77">
                  <c:v>19970430</c:v>
                </c:pt>
                <c:pt idx="78">
                  <c:v>19970530</c:v>
                </c:pt>
                <c:pt idx="79">
                  <c:v>19970630</c:v>
                </c:pt>
                <c:pt idx="80">
                  <c:v>19970731</c:v>
                </c:pt>
                <c:pt idx="81">
                  <c:v>19970829</c:v>
                </c:pt>
                <c:pt idx="82">
                  <c:v>19970930</c:v>
                </c:pt>
                <c:pt idx="83">
                  <c:v>19971031</c:v>
                </c:pt>
                <c:pt idx="84">
                  <c:v>19971128</c:v>
                </c:pt>
                <c:pt idx="85">
                  <c:v>19971231</c:v>
                </c:pt>
                <c:pt idx="86">
                  <c:v>19980130</c:v>
                </c:pt>
                <c:pt idx="87">
                  <c:v>19980227</c:v>
                </c:pt>
                <c:pt idx="88">
                  <c:v>19980331</c:v>
                </c:pt>
                <c:pt idx="89">
                  <c:v>19980430</c:v>
                </c:pt>
                <c:pt idx="90">
                  <c:v>19980529</c:v>
                </c:pt>
                <c:pt idx="91">
                  <c:v>19980630</c:v>
                </c:pt>
                <c:pt idx="92">
                  <c:v>19980731</c:v>
                </c:pt>
                <c:pt idx="93">
                  <c:v>19980831</c:v>
                </c:pt>
                <c:pt idx="94">
                  <c:v>19980930</c:v>
                </c:pt>
                <c:pt idx="95">
                  <c:v>19981030</c:v>
                </c:pt>
                <c:pt idx="96">
                  <c:v>19981130</c:v>
                </c:pt>
                <c:pt idx="97">
                  <c:v>19981231</c:v>
                </c:pt>
                <c:pt idx="98">
                  <c:v>19990129</c:v>
                </c:pt>
                <c:pt idx="99">
                  <c:v>19990226</c:v>
                </c:pt>
                <c:pt idx="100">
                  <c:v>19990331</c:v>
                </c:pt>
                <c:pt idx="101">
                  <c:v>19990430</c:v>
                </c:pt>
                <c:pt idx="102">
                  <c:v>19990528</c:v>
                </c:pt>
                <c:pt idx="103">
                  <c:v>19990630</c:v>
                </c:pt>
                <c:pt idx="104">
                  <c:v>19990730</c:v>
                </c:pt>
                <c:pt idx="105">
                  <c:v>19990831</c:v>
                </c:pt>
                <c:pt idx="106">
                  <c:v>19990930</c:v>
                </c:pt>
                <c:pt idx="107">
                  <c:v>19991029</c:v>
                </c:pt>
                <c:pt idx="108">
                  <c:v>19991130</c:v>
                </c:pt>
                <c:pt idx="109">
                  <c:v>19991231</c:v>
                </c:pt>
                <c:pt idx="110">
                  <c:v>20000131</c:v>
                </c:pt>
                <c:pt idx="111">
                  <c:v>20000229</c:v>
                </c:pt>
                <c:pt idx="112">
                  <c:v>20000331</c:v>
                </c:pt>
                <c:pt idx="113">
                  <c:v>20000428</c:v>
                </c:pt>
                <c:pt idx="114">
                  <c:v>20000531</c:v>
                </c:pt>
                <c:pt idx="115">
                  <c:v>20000630</c:v>
                </c:pt>
                <c:pt idx="116">
                  <c:v>20000731</c:v>
                </c:pt>
                <c:pt idx="117">
                  <c:v>20000831</c:v>
                </c:pt>
                <c:pt idx="118">
                  <c:v>20000929</c:v>
                </c:pt>
                <c:pt idx="119">
                  <c:v>20001031</c:v>
                </c:pt>
                <c:pt idx="120">
                  <c:v>20001130</c:v>
                </c:pt>
                <c:pt idx="121">
                  <c:v>20001229</c:v>
                </c:pt>
                <c:pt idx="122">
                  <c:v>20010131</c:v>
                </c:pt>
                <c:pt idx="123">
                  <c:v>20010228</c:v>
                </c:pt>
                <c:pt idx="124">
                  <c:v>20010330</c:v>
                </c:pt>
                <c:pt idx="125">
                  <c:v>20010430</c:v>
                </c:pt>
                <c:pt idx="126">
                  <c:v>20010531</c:v>
                </c:pt>
                <c:pt idx="127">
                  <c:v>20010629</c:v>
                </c:pt>
                <c:pt idx="128">
                  <c:v>20010731</c:v>
                </c:pt>
                <c:pt idx="129">
                  <c:v>20010831</c:v>
                </c:pt>
                <c:pt idx="130">
                  <c:v>20010928</c:v>
                </c:pt>
                <c:pt idx="131">
                  <c:v>20011031</c:v>
                </c:pt>
                <c:pt idx="132">
                  <c:v>20011130</c:v>
                </c:pt>
                <c:pt idx="133">
                  <c:v>20011231</c:v>
                </c:pt>
                <c:pt idx="134">
                  <c:v>20020131</c:v>
                </c:pt>
                <c:pt idx="135">
                  <c:v>20020228</c:v>
                </c:pt>
                <c:pt idx="136">
                  <c:v>20020328</c:v>
                </c:pt>
                <c:pt idx="137">
                  <c:v>20020430</c:v>
                </c:pt>
                <c:pt idx="138">
                  <c:v>20020531</c:v>
                </c:pt>
                <c:pt idx="139">
                  <c:v>20020628</c:v>
                </c:pt>
                <c:pt idx="140">
                  <c:v>20020731</c:v>
                </c:pt>
                <c:pt idx="141">
                  <c:v>20020830</c:v>
                </c:pt>
                <c:pt idx="142">
                  <c:v>20020930</c:v>
                </c:pt>
                <c:pt idx="143">
                  <c:v>20021031</c:v>
                </c:pt>
                <c:pt idx="144">
                  <c:v>20021129</c:v>
                </c:pt>
                <c:pt idx="145">
                  <c:v>20021231</c:v>
                </c:pt>
                <c:pt idx="146">
                  <c:v>20030131</c:v>
                </c:pt>
                <c:pt idx="147">
                  <c:v>20030228</c:v>
                </c:pt>
                <c:pt idx="148">
                  <c:v>20030331</c:v>
                </c:pt>
                <c:pt idx="149">
                  <c:v>20030430</c:v>
                </c:pt>
                <c:pt idx="150">
                  <c:v>20030530</c:v>
                </c:pt>
                <c:pt idx="151">
                  <c:v>20030630</c:v>
                </c:pt>
                <c:pt idx="152">
                  <c:v>20030731</c:v>
                </c:pt>
                <c:pt idx="153">
                  <c:v>20030829</c:v>
                </c:pt>
                <c:pt idx="154">
                  <c:v>20030930</c:v>
                </c:pt>
                <c:pt idx="155">
                  <c:v>20031031</c:v>
                </c:pt>
                <c:pt idx="156">
                  <c:v>20031128</c:v>
                </c:pt>
                <c:pt idx="157">
                  <c:v>20031231</c:v>
                </c:pt>
                <c:pt idx="158">
                  <c:v>20040130</c:v>
                </c:pt>
                <c:pt idx="159">
                  <c:v>20040227</c:v>
                </c:pt>
                <c:pt idx="160">
                  <c:v>20040331</c:v>
                </c:pt>
                <c:pt idx="161">
                  <c:v>20040430</c:v>
                </c:pt>
                <c:pt idx="162">
                  <c:v>20040528</c:v>
                </c:pt>
                <c:pt idx="163">
                  <c:v>20040630</c:v>
                </c:pt>
                <c:pt idx="164">
                  <c:v>20040730</c:v>
                </c:pt>
                <c:pt idx="165">
                  <c:v>20040831</c:v>
                </c:pt>
                <c:pt idx="166">
                  <c:v>20040930</c:v>
                </c:pt>
                <c:pt idx="167">
                  <c:v>20041029</c:v>
                </c:pt>
                <c:pt idx="168">
                  <c:v>20041130</c:v>
                </c:pt>
                <c:pt idx="169">
                  <c:v>20041231</c:v>
                </c:pt>
                <c:pt idx="170">
                  <c:v>20050131</c:v>
                </c:pt>
                <c:pt idx="171">
                  <c:v>20050228</c:v>
                </c:pt>
                <c:pt idx="172">
                  <c:v>20050331</c:v>
                </c:pt>
                <c:pt idx="173">
                  <c:v>20050429</c:v>
                </c:pt>
                <c:pt idx="174">
                  <c:v>20050531</c:v>
                </c:pt>
                <c:pt idx="175">
                  <c:v>20050630</c:v>
                </c:pt>
                <c:pt idx="176">
                  <c:v>20050729</c:v>
                </c:pt>
                <c:pt idx="177">
                  <c:v>20050831</c:v>
                </c:pt>
                <c:pt idx="178">
                  <c:v>20050930</c:v>
                </c:pt>
                <c:pt idx="179">
                  <c:v>20051031</c:v>
                </c:pt>
                <c:pt idx="180">
                  <c:v>20051130</c:v>
                </c:pt>
                <c:pt idx="181">
                  <c:v>20051230</c:v>
                </c:pt>
                <c:pt idx="182">
                  <c:v>20060131</c:v>
                </c:pt>
                <c:pt idx="183">
                  <c:v>20060228</c:v>
                </c:pt>
                <c:pt idx="184">
                  <c:v>20060331</c:v>
                </c:pt>
                <c:pt idx="185">
                  <c:v>20060428</c:v>
                </c:pt>
                <c:pt idx="186">
                  <c:v>20060531</c:v>
                </c:pt>
                <c:pt idx="187">
                  <c:v>20060630</c:v>
                </c:pt>
                <c:pt idx="188">
                  <c:v>20060731</c:v>
                </c:pt>
                <c:pt idx="189">
                  <c:v>20060831</c:v>
                </c:pt>
                <c:pt idx="190">
                  <c:v>20060929</c:v>
                </c:pt>
                <c:pt idx="191">
                  <c:v>20061031</c:v>
                </c:pt>
                <c:pt idx="192">
                  <c:v>20061130</c:v>
                </c:pt>
                <c:pt idx="193">
                  <c:v>20061229</c:v>
                </c:pt>
                <c:pt idx="194">
                  <c:v>20070131</c:v>
                </c:pt>
                <c:pt idx="195">
                  <c:v>20070228</c:v>
                </c:pt>
                <c:pt idx="196">
                  <c:v>20070330</c:v>
                </c:pt>
                <c:pt idx="197">
                  <c:v>20070430</c:v>
                </c:pt>
                <c:pt idx="198">
                  <c:v>20070531</c:v>
                </c:pt>
                <c:pt idx="199">
                  <c:v>20070629</c:v>
                </c:pt>
                <c:pt idx="200">
                  <c:v>20070731</c:v>
                </c:pt>
                <c:pt idx="201">
                  <c:v>20070831</c:v>
                </c:pt>
                <c:pt idx="202">
                  <c:v>20070928</c:v>
                </c:pt>
                <c:pt idx="203">
                  <c:v>20071031</c:v>
                </c:pt>
                <c:pt idx="204">
                  <c:v>20071130</c:v>
                </c:pt>
                <c:pt idx="205">
                  <c:v>20071231</c:v>
                </c:pt>
                <c:pt idx="206">
                  <c:v>20080131</c:v>
                </c:pt>
                <c:pt idx="207">
                  <c:v>20080229</c:v>
                </c:pt>
                <c:pt idx="208">
                  <c:v>20080331</c:v>
                </c:pt>
                <c:pt idx="209">
                  <c:v>20080430</c:v>
                </c:pt>
                <c:pt idx="210">
                  <c:v>20080530</c:v>
                </c:pt>
                <c:pt idx="211">
                  <c:v>20080630</c:v>
                </c:pt>
                <c:pt idx="212">
                  <c:v>20080731</c:v>
                </c:pt>
                <c:pt idx="213">
                  <c:v>20080829</c:v>
                </c:pt>
                <c:pt idx="214">
                  <c:v>20080930</c:v>
                </c:pt>
                <c:pt idx="215">
                  <c:v>20081031</c:v>
                </c:pt>
                <c:pt idx="216">
                  <c:v>20081128</c:v>
                </c:pt>
                <c:pt idx="217">
                  <c:v>20081231</c:v>
                </c:pt>
                <c:pt idx="218">
                  <c:v>20090130</c:v>
                </c:pt>
                <c:pt idx="219">
                  <c:v>20090227</c:v>
                </c:pt>
                <c:pt idx="220">
                  <c:v>20090331</c:v>
                </c:pt>
                <c:pt idx="221">
                  <c:v>20090430</c:v>
                </c:pt>
                <c:pt idx="222">
                  <c:v>20090529</c:v>
                </c:pt>
                <c:pt idx="223">
                  <c:v>20090630</c:v>
                </c:pt>
                <c:pt idx="224">
                  <c:v>20090731</c:v>
                </c:pt>
                <c:pt idx="225">
                  <c:v>20090831</c:v>
                </c:pt>
                <c:pt idx="226">
                  <c:v>20090930</c:v>
                </c:pt>
                <c:pt idx="227">
                  <c:v>20091030</c:v>
                </c:pt>
                <c:pt idx="228">
                  <c:v>20091130</c:v>
                </c:pt>
                <c:pt idx="229">
                  <c:v>20091231</c:v>
                </c:pt>
                <c:pt idx="230">
                  <c:v>20100129</c:v>
                </c:pt>
                <c:pt idx="231">
                  <c:v>20100226</c:v>
                </c:pt>
                <c:pt idx="232">
                  <c:v>20100331</c:v>
                </c:pt>
                <c:pt idx="233">
                  <c:v>20100430</c:v>
                </c:pt>
                <c:pt idx="234">
                  <c:v>20100528</c:v>
                </c:pt>
                <c:pt idx="235">
                  <c:v>20100630</c:v>
                </c:pt>
                <c:pt idx="236">
                  <c:v>20100730</c:v>
                </c:pt>
                <c:pt idx="237">
                  <c:v>20100831</c:v>
                </c:pt>
                <c:pt idx="238">
                  <c:v>20100930</c:v>
                </c:pt>
                <c:pt idx="239">
                  <c:v>20101029</c:v>
                </c:pt>
                <c:pt idx="240">
                  <c:v>20101130</c:v>
                </c:pt>
                <c:pt idx="241">
                  <c:v>20101231</c:v>
                </c:pt>
                <c:pt idx="242">
                  <c:v>20110131</c:v>
                </c:pt>
                <c:pt idx="243">
                  <c:v>20110228</c:v>
                </c:pt>
                <c:pt idx="244">
                  <c:v>20110331</c:v>
                </c:pt>
                <c:pt idx="245">
                  <c:v>20110429</c:v>
                </c:pt>
                <c:pt idx="246">
                  <c:v>20110531</c:v>
                </c:pt>
                <c:pt idx="247">
                  <c:v>20110630</c:v>
                </c:pt>
                <c:pt idx="248">
                  <c:v>20110729</c:v>
                </c:pt>
                <c:pt idx="249">
                  <c:v>20110831</c:v>
                </c:pt>
                <c:pt idx="250">
                  <c:v>20110930</c:v>
                </c:pt>
                <c:pt idx="251">
                  <c:v>20111031</c:v>
                </c:pt>
                <c:pt idx="252">
                  <c:v>20111130</c:v>
                </c:pt>
                <c:pt idx="253">
                  <c:v>20111230</c:v>
                </c:pt>
                <c:pt idx="254">
                  <c:v>20120131</c:v>
                </c:pt>
                <c:pt idx="255">
                  <c:v>20120229</c:v>
                </c:pt>
                <c:pt idx="256">
                  <c:v>20120330</c:v>
                </c:pt>
                <c:pt idx="257">
                  <c:v>20120430</c:v>
                </c:pt>
                <c:pt idx="258">
                  <c:v>20120531</c:v>
                </c:pt>
                <c:pt idx="259">
                  <c:v>20120629</c:v>
                </c:pt>
                <c:pt idx="260">
                  <c:v>20120731</c:v>
                </c:pt>
                <c:pt idx="261">
                  <c:v>20120831</c:v>
                </c:pt>
                <c:pt idx="262">
                  <c:v>20120928</c:v>
                </c:pt>
                <c:pt idx="263">
                  <c:v>20121031</c:v>
                </c:pt>
                <c:pt idx="264">
                  <c:v>20121130</c:v>
                </c:pt>
                <c:pt idx="265">
                  <c:v>20121231</c:v>
                </c:pt>
                <c:pt idx="266">
                  <c:v>20130131</c:v>
                </c:pt>
                <c:pt idx="267">
                  <c:v>20130228</c:v>
                </c:pt>
                <c:pt idx="268">
                  <c:v>20130328</c:v>
                </c:pt>
                <c:pt idx="269">
                  <c:v>20130430</c:v>
                </c:pt>
                <c:pt idx="270">
                  <c:v>20130531</c:v>
                </c:pt>
                <c:pt idx="271">
                  <c:v>20130628</c:v>
                </c:pt>
                <c:pt idx="272">
                  <c:v>20130731</c:v>
                </c:pt>
                <c:pt idx="273">
                  <c:v>20130830</c:v>
                </c:pt>
                <c:pt idx="274">
                  <c:v>20130930</c:v>
                </c:pt>
                <c:pt idx="275">
                  <c:v>20131031</c:v>
                </c:pt>
                <c:pt idx="276">
                  <c:v>20131129</c:v>
                </c:pt>
                <c:pt idx="277">
                  <c:v>20131231</c:v>
                </c:pt>
              </c:numCache>
            </c:numRef>
          </c:cat>
          <c:val>
            <c:numRef>
              <c:f>WRDS!$M$565:$M$842</c:f>
              <c:numCache>
                <c:formatCode>General</c:formatCode>
                <c:ptCount val="278"/>
                <c:pt idx="215">
                  <c:v>6.7488999999999981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2902840"/>
        <c:axId val="242903232"/>
      </c:lineChart>
      <c:catAx>
        <c:axId val="242902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42903232"/>
        <c:crosses val="autoZero"/>
        <c:auto val="1"/>
        <c:lblAlgn val="ctr"/>
        <c:lblOffset val="100"/>
        <c:tickLblSkip val="48"/>
        <c:tickMarkSkip val="48"/>
        <c:noMultiLvlLbl val="0"/>
      </c:catAx>
      <c:valAx>
        <c:axId val="2429032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Cumulative</a:t>
                </a:r>
                <a:r>
                  <a:rPr lang="en-US" sz="1600" baseline="0"/>
                  <a:t> Return</a:t>
                </a:r>
                <a:endParaRPr lang="en-US" sz="1600"/>
              </a:p>
            </c:rich>
          </c:tx>
          <c:overlay val="0"/>
        </c:title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42902840"/>
        <c:crosses val="autoZero"/>
        <c:crossBetween val="between"/>
      </c:valAx>
      <c:spPr>
        <a:ln>
          <a:solidFill>
            <a:sysClr val="window" lastClr="FFFFFF">
              <a:lumMod val="50000"/>
            </a:sysClr>
          </a:solidFill>
        </a:ln>
      </c:spPr>
    </c:plotArea>
    <c:legend>
      <c:legendPos val="t"/>
      <c:legendEntry>
        <c:idx val="0"/>
        <c:txPr>
          <a:bodyPr/>
          <a:lstStyle/>
          <a:p>
            <a:pPr>
              <a:defRPr sz="1200" b="1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 b="1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200" b="1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200" b="1"/>
            </a:pPr>
            <a:endParaRPr lang="en-US"/>
          </a:p>
        </c:txPr>
      </c:legendEntry>
      <c:layout>
        <c:manualLayout>
          <c:xMode val="edge"/>
          <c:yMode val="edge"/>
          <c:x val="0.11923557789353632"/>
          <c:y val="8.4551664070868768E-2"/>
          <c:w val="0.22487537900066387"/>
          <c:h val="0.21844768820235982"/>
        </c:manualLayout>
      </c:layout>
      <c:overlay val="0"/>
      <c:spPr>
        <a:solidFill>
          <a:schemeClr val="bg1"/>
        </a:solidFill>
        <a:ln w="3175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474" cy="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4" tIns="47837" rIns="95674" bIns="47837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726" y="1"/>
            <a:ext cx="3169474" cy="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4" tIns="47837" rIns="95674" bIns="47837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49"/>
            <a:ext cx="3169474" cy="4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4" tIns="47837" rIns="95674" bIns="47837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726" y="9120149"/>
            <a:ext cx="3169474" cy="4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4" tIns="47837" rIns="95674" bIns="47837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3A0FAE0A-0CAF-4DA7-BFA2-958892237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474" cy="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4" tIns="47837" rIns="95674" bIns="47837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726" y="1"/>
            <a:ext cx="3169474" cy="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4" tIns="47837" rIns="95674" bIns="47837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581" y="4560902"/>
            <a:ext cx="5366040" cy="432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4" tIns="47837" rIns="95674" bIns="478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49"/>
            <a:ext cx="3169474" cy="4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4" tIns="47837" rIns="95674" bIns="47837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726" y="9120149"/>
            <a:ext cx="3169474" cy="4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4" tIns="47837" rIns="95674" bIns="47837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93A50469-DE5B-4315-9536-8420EE42C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13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098A4-22CB-4535-BBDD-D866F8B42B40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19138"/>
            <a:ext cx="64008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252" y="4560902"/>
            <a:ext cx="5362697" cy="4321201"/>
          </a:xfrm>
          <a:noFill/>
          <a:ln/>
        </p:spPr>
        <p:txBody>
          <a:bodyPr lIns="93485" tIns="46742" rIns="93485" bIns="46742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3629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B27E3-10FF-4647-9D61-C8D9B128112F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9217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In 2003, Ralston was not engaged, married, and had no children</a:t>
            </a:r>
          </a:p>
          <a:p>
            <a:r>
              <a:rPr lang="en-US" dirty="0" smtClean="0"/>
              <a:t>Ralston married in August 2009; son Leo born in 2010</a:t>
            </a:r>
          </a:p>
          <a:p>
            <a:endParaRPr 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B27E3-10FF-4647-9D61-C8D9B128112F}" type="slidenum">
              <a:rPr lang="en-US" smtClean="0"/>
              <a:pPr/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7452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5321D-E4D3-45E8-A714-6B43CA6D41F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70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7187AE-5461-46DA-910B-7A244D592B68}" type="slidenum">
              <a:rPr lang="en-US"/>
              <a:pPr/>
              <a:t>36</a:t>
            </a:fld>
            <a:endParaRPr lang="en-US"/>
          </a:p>
        </p:txBody>
      </p:sp>
      <p:sp>
        <p:nvSpPr>
          <p:cNvPr id="95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64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05EF1-EF11-4F4C-9A4F-2A2CFA563D6C}" type="slidenum">
              <a:rPr lang="en-US"/>
              <a:pPr/>
              <a:t>37</a:t>
            </a:fld>
            <a:endParaRPr lang="en-US"/>
          </a:p>
        </p:txBody>
      </p:sp>
      <p:sp>
        <p:nvSpPr>
          <p:cNvPr id="96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76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5321D-E4D3-45E8-A714-6B43CA6D41F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1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5321D-E4D3-45E8-A714-6B43CA6D41F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5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E4AE0-4F40-43F8-B98F-6920FB29E211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0" y="4561671"/>
            <a:ext cx="5851501" cy="4318664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72697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5321D-E4D3-45E8-A714-6B43CA6D41F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4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5321D-E4D3-45E8-A714-6B43CA6D41F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4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5321D-E4D3-45E8-A714-6B43CA6D41F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09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AF1DC4-8EB4-4D98-9AC8-DB3F639B409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9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Hiking on 4/26/03 in Blue John Canyon, Utah</a:t>
            </a:r>
          </a:p>
          <a:p>
            <a:r>
              <a:rPr lang="en-US" dirty="0" smtClean="0"/>
              <a:t>Trapped for 127 hours</a:t>
            </a:r>
          </a:p>
          <a:p>
            <a:r>
              <a:rPr lang="en-US" dirty="0" smtClean="0"/>
              <a:t>Finally escaped by amputating his own  right forearm</a:t>
            </a:r>
          </a:p>
          <a:p>
            <a:r>
              <a:rPr lang="en-US" dirty="0" smtClean="0"/>
              <a:t>How did he do this??</a:t>
            </a:r>
          </a:p>
          <a:p>
            <a:r>
              <a:rPr lang="en-US" dirty="0" smtClean="0"/>
              <a:t>A different narrative!</a:t>
            </a:r>
          </a:p>
          <a:p>
            <a:endParaRPr 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B27E3-10FF-4647-9D61-C8D9B128112F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4443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F5F4CDA1-1740-48AA-BE29-B5972A2B4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0EA13C1-FB2D-4407-ADA9-DB9E103BC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7492705" y="2448374"/>
            <a:ext cx="2963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For Investment Professional Use Only</a:t>
            </a:r>
            <a:endParaRPr lang="en-US" sz="14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34088" y="285750"/>
            <a:ext cx="1909762" cy="360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85750"/>
            <a:ext cx="5576888" cy="360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48BF3E73-29E0-4494-A8C8-8EBDBE685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285750"/>
            <a:ext cx="7254875" cy="342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800100"/>
            <a:ext cx="37338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7338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0F104414-E4F9-4582-8EF2-212740485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4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24 Jan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97754CDC-B19D-497D-B96C-B065A4E5F1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42574E94-BD76-4370-A477-1DC0309EE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9703018E-AB9A-433D-BD32-50FB602B2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24 Jan 2018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Slide </a:t>
            </a:r>
            <a:fld id="{776353F4-FEA1-44E3-8AC0-ADABF9103083}" type="slidenum">
              <a:rPr lang="en-US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42574E94-BD76-4370-A477-1DC0309EE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47D86176-350B-49C7-BE88-400D23FD2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24 Jan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97754CDC-B19D-497D-B96C-B065A4E5F1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40125" y="4623978"/>
            <a:ext cx="2076450" cy="350044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ECD59871-EDE1-4972-ABE4-00E680AD9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 descr="LFE Logo Bug 400px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96436" y="159483"/>
            <a:ext cx="504056" cy="44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24 Jan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F8A41FBF-FEEE-4A9A-A2F5-E99B5B2955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518F04A3-3E3D-4F9C-BCD2-51968033E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800100"/>
            <a:ext cx="37338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0050" y="800100"/>
            <a:ext cx="37338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B4B7CA3D-D4C3-4B39-AE44-47BB83D02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38B012BC-378D-4064-AF7B-79353C526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BABB6842-A569-4197-848D-8AEC228E4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 descr="LFE Logo Bug 400px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96436" y="159483"/>
            <a:ext cx="504056" cy="4466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3540125" y="4623978"/>
            <a:ext cx="2076450" cy="35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© 2018 by Andrew W. Lo All Rights Reserved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14AC9725-0D3F-49E6-9727-EB9C915CD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4629849D-0647-4235-BD30-6D2F018E4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AA016678-9282-41F6-9568-A886760FA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3" y="285750"/>
            <a:ext cx="72548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800100"/>
            <a:ext cx="7620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40125" y="4741070"/>
            <a:ext cx="2076450" cy="35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folHlink"/>
                </a:solidFill>
                <a:latin typeface="Arial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4743450"/>
            <a:ext cx="1492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latin typeface="Arial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381000" y="628650"/>
            <a:ext cx="838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8244411" y="446789"/>
            <a:ext cx="8397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folHlink"/>
                </a:solidFill>
                <a:latin typeface="Calibri" pitchFamily="34" charset="0"/>
              </a:rPr>
              <a:t>LFE</a:t>
            </a:r>
            <a:endParaRPr lang="en-US" sz="1200" b="1" dirty="0">
              <a:solidFill>
                <a:schemeClr val="folHlink"/>
              </a:solidFill>
              <a:latin typeface="Calibri" pitchFamily="34" charset="0"/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4729162"/>
            <a:ext cx="20574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158C9FE0-0152-41B8-BA46-7D85DA3F6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381000" y="4629150"/>
            <a:ext cx="838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285750"/>
            <a:ext cx="790360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800102"/>
            <a:ext cx="8424614" cy="374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55988" y="4743450"/>
            <a:ext cx="219551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200" b="1" smtClean="0">
                <a:solidFill>
                  <a:schemeClr val="folHlink"/>
                </a:solidFill>
                <a:latin typeface="Arial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4743450"/>
            <a:ext cx="3124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latin typeface="Arial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24 Jan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8337143" y="60471"/>
            <a:ext cx="771357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B2B2B2"/>
                </a:solidFill>
                <a:latin typeface="Calibri" pitchFamily="34" charset="0"/>
              </a:rPr>
              <a:t>Sloan</a:t>
            </a:r>
            <a:endParaRPr lang="en-US" sz="2000" b="1" baseline="30000" dirty="0">
              <a:solidFill>
                <a:srgbClr val="B2B2B2"/>
              </a:solidFill>
              <a:latin typeface="Calibri" pitchFamily="34" charset="0"/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4729162"/>
            <a:ext cx="20574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F7F24A95-59AB-4A1B-8BF0-2C05A0A8B8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1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5pPr>
      <a:lvl6pPr marL="457178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6pPr>
      <a:lvl7pPr marL="914355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7pPr>
      <a:lvl8pPr marL="1371532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8pPr>
      <a:lvl9pPr marL="182870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9pPr>
    </p:titleStyle>
    <p:bodyStyle>
      <a:lvl1pPr marL="342884" indent="-342884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2944" indent="-2285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2514474" indent="-228588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652" indent="-228588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829" indent="-228588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006" indent="-228588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85750"/>
            <a:ext cx="869569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800100"/>
            <a:ext cx="7620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707904" y="4662264"/>
            <a:ext cx="18002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4743450"/>
            <a:ext cx="3124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24 Jan 2018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4729162"/>
            <a:ext cx="20574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Slide </a:t>
            </a:r>
            <a:fld id="{A9E3D0D2-F13C-40A4-9B4A-1ED1AFC13CE4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FF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5pPr>
      <a:lvl6pPr marL="457178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6pPr>
      <a:lvl7pPr marL="914355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7pPr>
      <a:lvl8pPr marL="1371532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8pPr>
      <a:lvl9pPr marL="182870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9pPr>
    </p:titleStyle>
    <p:bodyStyle>
      <a:lvl1pPr marL="342884" indent="-342884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2944" indent="-2285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474" indent="-228588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652" indent="-228588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829" indent="-228588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006" indent="-228588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85750"/>
            <a:ext cx="790360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800102"/>
            <a:ext cx="8424614" cy="374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55988" y="4743450"/>
            <a:ext cx="219551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smtClean="0">
                <a:solidFill>
                  <a:schemeClr val="folHlink"/>
                </a:solidFill>
                <a:latin typeface="Arial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B2B2B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4743450"/>
            <a:ext cx="3124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latin typeface="Arial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24 Jan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8310041" y="60471"/>
            <a:ext cx="7264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B2B2B2"/>
                </a:solidFill>
                <a:latin typeface="Calibri" pitchFamily="34" charset="0"/>
              </a:rPr>
              <a:t>AMH</a:t>
            </a:r>
            <a:endParaRPr lang="en-US" sz="2000" b="1" baseline="30000" dirty="0">
              <a:solidFill>
                <a:srgbClr val="B2B2B2"/>
              </a:solidFill>
              <a:latin typeface="Calibri" pitchFamily="34" charset="0"/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4729162"/>
            <a:ext cx="20574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F7F24A95-59AB-4A1B-8BF0-2C05A0A8B8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alo.mit.edu/" TargetMode="External"/><Relationship Id="rId4" Type="http://schemas.openxmlformats.org/officeDocument/2006/relationships/hyperlink" Target="http://bit.ly/2ty6Rqp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2139/ssrn.2618746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4" cstate="print">
            <a:lum/>
          </a:blip>
          <a:srcRect/>
          <a:stretch>
            <a:fillRect l="-4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4" y="555461"/>
            <a:ext cx="8676964" cy="2376329"/>
          </a:xfrm>
        </p:spPr>
        <p:txBody>
          <a:bodyPr/>
          <a:lstStyle/>
          <a:p>
            <a:pPr algn="ctr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4400" dirty="0" smtClean="0">
                <a:solidFill>
                  <a:srgbClr val="FFFF00"/>
                </a:solidFill>
                <a:effectLst/>
              </a:rPr>
              <a:t>Adaptive Markets:</a:t>
            </a:r>
            <a:br>
              <a:rPr lang="en-US" sz="4400" dirty="0" smtClean="0">
                <a:solidFill>
                  <a:srgbClr val="FFFF00"/>
                </a:solidFill>
                <a:effectLst/>
              </a:rPr>
            </a:br>
            <a:r>
              <a:rPr lang="en-US" sz="4400" dirty="0" smtClean="0">
                <a:solidFill>
                  <a:srgbClr val="FFFF00"/>
                </a:solidFill>
                <a:effectLst/>
              </a:rPr>
              <a:t>Financial Evolution at the</a:t>
            </a:r>
            <a:br>
              <a:rPr lang="en-US" sz="4400" dirty="0" smtClean="0">
                <a:solidFill>
                  <a:srgbClr val="FFFF00"/>
                </a:solidFill>
                <a:effectLst/>
              </a:rPr>
            </a:br>
            <a:r>
              <a:rPr lang="en-US" sz="4400" dirty="0" smtClean="0">
                <a:solidFill>
                  <a:srgbClr val="FFFF00"/>
                </a:solidFill>
                <a:effectLst/>
              </a:rPr>
              <a:t>Speed of Thought</a:t>
            </a:r>
            <a:endParaRPr lang="en-US" sz="2800" b="0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756742" name="Text Box 6"/>
          <p:cNvSpPr txBox="1">
            <a:spLocks noChangeArrowheads="1"/>
          </p:cNvSpPr>
          <p:nvPr/>
        </p:nvSpPr>
        <p:spPr bwMode="auto">
          <a:xfrm>
            <a:off x="215516" y="2910306"/>
            <a:ext cx="8640960" cy="15696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  <a:latin typeface="Calibri"/>
              </a:rPr>
              <a:t>Andrew </a:t>
            </a:r>
            <a:r>
              <a:rPr lang="en-US" dirty="0">
                <a:solidFill>
                  <a:srgbClr val="FFFF00"/>
                </a:solidFill>
                <a:latin typeface="Calibri"/>
              </a:rPr>
              <a:t>W. </a:t>
            </a:r>
            <a:r>
              <a:rPr lang="en-US" dirty="0" smtClean="0">
                <a:solidFill>
                  <a:srgbClr val="FFFF00"/>
                </a:solidFill>
                <a:latin typeface="Calibri"/>
              </a:rPr>
              <a:t>Lo, MIT</a:t>
            </a:r>
          </a:p>
          <a:p>
            <a:pPr algn="ctr"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FFFF00"/>
                </a:solidFill>
                <a:latin typeface="Calibri"/>
              </a:rPr>
              <a:t>Museum of American Finance</a:t>
            </a:r>
          </a:p>
          <a:p>
            <a:pPr algn="ctr">
              <a:spcAft>
                <a:spcPct val="25000"/>
              </a:spcAft>
              <a:defRPr/>
            </a:pPr>
            <a:r>
              <a:rPr lang="en-US" i="1" dirty="0" smtClean="0">
                <a:solidFill>
                  <a:srgbClr val="FFFF00"/>
                </a:solidFill>
                <a:latin typeface="Calibri"/>
              </a:rPr>
              <a:t>January 24, 2018</a:t>
            </a:r>
            <a:endParaRPr lang="en-US" i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053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5334003"/>
            <a:ext cx="9144000" cy="46166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/>
            <a:r>
              <a:rPr lang="en-US" sz="1200" dirty="0" err="1">
                <a:solidFill>
                  <a:srgbClr val="000000"/>
                </a:solidFill>
              </a:rPr>
              <a:t>TexPoint</a:t>
            </a:r>
            <a:r>
              <a:rPr lang="en-US" sz="1200" dirty="0">
                <a:solidFill>
                  <a:srgbClr val="000000"/>
                </a:solidFill>
              </a:rPr>
              <a:t> fonts used in EMF.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Read the </a:t>
            </a:r>
            <a:r>
              <a:rPr lang="en-US" sz="1200" dirty="0" err="1">
                <a:solidFill>
                  <a:srgbClr val="000000"/>
                </a:solidFill>
              </a:rPr>
              <a:t>TexPoint</a:t>
            </a:r>
            <a:r>
              <a:rPr lang="en-US" sz="1200" dirty="0">
                <a:solidFill>
                  <a:srgbClr val="000000"/>
                </a:solidFill>
              </a:rPr>
              <a:t> manual before you delete this box.: </a:t>
            </a:r>
            <a:r>
              <a:rPr lang="en-US" sz="1200" dirty="0">
                <a:solidFill>
                  <a:srgbClr val="000000"/>
                </a:solidFill>
                <a:latin typeface="CMMI10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MR10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MR7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MMI7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mr5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msy10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MEX10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mmi5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linew10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MMI8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mr8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mmi6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MSY8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msy7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LCMSS8" pitchFamily="34" charset="0"/>
              </a:rPr>
              <a:t>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83013" y="732063"/>
            <a:ext cx="2420406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</a:rPr>
              <a:t>Nikkei 225 (log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scale)</a:t>
            </a:r>
          </a:p>
          <a:p>
            <a:pPr algn="ctr">
              <a:defRPr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May 16, 1950 to May 13, 2016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 l="634" r="634"/>
          <a:stretch>
            <a:fillRect/>
          </a:stretch>
        </p:blipFill>
        <p:spPr bwMode="auto">
          <a:xfrm>
            <a:off x="2195738" y="1275607"/>
            <a:ext cx="4616757" cy="339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Oval 15"/>
          <p:cNvSpPr/>
          <p:nvPr/>
        </p:nvSpPr>
        <p:spPr bwMode="auto">
          <a:xfrm>
            <a:off x="4932040" y="1167595"/>
            <a:ext cx="1836204" cy="1152128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Traditional Investment Paradigm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BD44F0A7-0A8D-4C7A-B7F9-A12C4863012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3" name="Text Box 3"/>
          <p:cNvSpPr txBox="1">
            <a:spLocks noChangeArrowheads="1"/>
          </p:cNvSpPr>
          <p:nvPr/>
        </p:nvSpPr>
        <p:spPr bwMode="auto">
          <a:xfrm>
            <a:off x="287524" y="843558"/>
            <a:ext cx="8640960" cy="363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ct val="30000"/>
              </a:spcAft>
            </a:pP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“Nothing makes sense in biology except in the light of evolution,” </a:t>
            </a:r>
            <a:r>
              <a:rPr lang="en-US" sz="2400" dirty="0" err="1" smtClean="0">
                <a:solidFill>
                  <a:schemeClr val="tx2"/>
                </a:solidFill>
                <a:latin typeface="Calibri" pitchFamily="34" charset="0"/>
              </a:rPr>
              <a:t>Dobzhansky</a:t>
            </a: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 (1973)</a:t>
            </a:r>
          </a:p>
          <a:p>
            <a:pPr marL="457200" indent="-457200">
              <a:spcAft>
                <a:spcPct val="30000"/>
              </a:spcAft>
            </a:pP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“Nothing makes sense in the hedge fund industry except in the light of the Adaptive Markets Hypothesis,” Lo (2017)</a:t>
            </a:r>
            <a:endParaRPr lang="en-US" sz="2400" dirty="0" smtClean="0">
              <a:latin typeface="Calibri" pitchFamily="34" charset="0"/>
            </a:endParaRPr>
          </a:p>
          <a:p>
            <a:pPr marL="800100" lvl="1" indent="-342900">
              <a:spcAft>
                <a:spcPts val="0"/>
              </a:spcAft>
              <a:buFontTx/>
              <a:buAutoNum type="arabicPeriod"/>
            </a:pPr>
            <a:r>
              <a:rPr lang="en-US" sz="2400" dirty="0" smtClean="0">
                <a:latin typeface="Calibri" pitchFamily="34" charset="0"/>
              </a:rPr>
              <a:t>Individuals </a:t>
            </a:r>
            <a:r>
              <a:rPr lang="en-US" sz="2400" dirty="0">
                <a:latin typeface="Calibri" pitchFamily="34" charset="0"/>
              </a:rPr>
              <a:t>act in their own self-interest</a:t>
            </a:r>
          </a:p>
          <a:p>
            <a:pPr marL="800100" lvl="1" indent="-342900">
              <a:spcAft>
                <a:spcPts val="0"/>
              </a:spcAft>
              <a:buFontTx/>
              <a:buAutoNum type="arabicPeriod"/>
            </a:pPr>
            <a:r>
              <a:rPr lang="en-US" sz="2400" dirty="0">
                <a:latin typeface="Calibri" pitchFamily="34" charset="0"/>
              </a:rPr>
              <a:t>Individuals make mistakes (“</a:t>
            </a:r>
            <a:r>
              <a:rPr lang="en-US" sz="2400" dirty="0" err="1">
                <a:latin typeface="Calibri" pitchFamily="34" charset="0"/>
              </a:rPr>
              <a:t>satisfice</a:t>
            </a:r>
            <a:r>
              <a:rPr lang="en-US" sz="2400" dirty="0">
                <a:latin typeface="Calibri" pitchFamily="34" charset="0"/>
              </a:rPr>
              <a:t>”)</a:t>
            </a:r>
          </a:p>
          <a:p>
            <a:pPr marL="800100" lvl="1" indent="-342900">
              <a:spcAft>
                <a:spcPts val="0"/>
              </a:spcAft>
              <a:buFontTx/>
              <a:buAutoNum type="arabicPeriod"/>
            </a:pPr>
            <a:r>
              <a:rPr lang="en-US" sz="2400" dirty="0">
                <a:latin typeface="Calibri" pitchFamily="34" charset="0"/>
              </a:rPr>
              <a:t>Individuals learn and adapt (heuristics)</a:t>
            </a:r>
          </a:p>
          <a:p>
            <a:pPr marL="800100" lvl="1" indent="-342900">
              <a:spcAft>
                <a:spcPts val="0"/>
              </a:spcAft>
              <a:buFontTx/>
              <a:buAutoNum type="arabicPeriod"/>
            </a:pPr>
            <a:r>
              <a:rPr lang="en-US" sz="2400" dirty="0">
                <a:latin typeface="Calibri" pitchFamily="34" charset="0"/>
              </a:rPr>
              <a:t>Competition drives adaptation and innovation</a:t>
            </a:r>
          </a:p>
          <a:p>
            <a:pPr marL="800100" lvl="1" indent="-342900">
              <a:spcAft>
                <a:spcPts val="0"/>
              </a:spcAft>
              <a:buFontTx/>
              <a:buAutoNum type="arabicPeriod"/>
            </a:pPr>
            <a:r>
              <a:rPr lang="en-US" sz="2400" dirty="0">
                <a:latin typeface="Calibri" pitchFamily="34" charset="0"/>
              </a:rPr>
              <a:t>Evolution determines market </a:t>
            </a:r>
            <a:r>
              <a:rPr lang="en-US" sz="2400" dirty="0" smtClean="0">
                <a:latin typeface="Calibri" pitchFamily="34" charset="0"/>
              </a:rPr>
              <a:t>dynamics</a:t>
            </a:r>
          </a:p>
        </p:txBody>
      </p:sp>
      <p:sp>
        <p:nvSpPr>
          <p:cNvPr id="118272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1" y="285750"/>
            <a:ext cx="8011615" cy="342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Adaptive Markets Hypothesis</a:t>
            </a:r>
          </a:p>
        </p:txBody>
      </p:sp>
      <p:sp>
        <p:nvSpPr>
          <p:cNvPr id="4301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24 Jan 2018</a:t>
            </a:r>
          </a:p>
        </p:txBody>
      </p:sp>
      <p:sp>
        <p:nvSpPr>
          <p:cNvPr id="4301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2EF57F7C-5B2E-407B-A84E-7248A22E9C28}" type="slidenum">
              <a:rPr lang="en-US" smtClean="0"/>
              <a:pPr/>
              <a:t>11</a:t>
            </a:fld>
            <a:endParaRPr lang="en-US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252" y="2391730"/>
            <a:ext cx="2030363" cy="205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2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2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82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82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2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2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82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27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Investors Want?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ECD59871-EDE1-4972-ABE4-00E680AD953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791580" y="663538"/>
          <a:ext cx="7668852" cy="3996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6732240" y="519523"/>
            <a:ext cx="914400" cy="243027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763688" y="1023579"/>
            <a:ext cx="1548172" cy="82809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65312" y="4479963"/>
            <a:ext cx="6459016" cy="18002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 uiExpand="1">
        <p:bldSub>
          <a:bldChart bld="series"/>
        </p:bldSub>
      </p:bldGraphic>
      <p:bldP spid="10" grpId="0" uiExpand="1"/>
      <p:bldP spid="12" grpId="0" uiExpand="1" animBg="1"/>
      <p:bldP spid="13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285750"/>
            <a:ext cx="7831595" cy="342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Risk Perception and Adaptive Behavior</a:t>
            </a:r>
          </a:p>
        </p:txBody>
      </p:sp>
      <p:sp>
        <p:nvSpPr>
          <p:cNvPr id="3891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24 Jan 2018</a:t>
            </a:r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3B496053-95A4-4FED-BA8C-77E68E68514F}" type="slidenum">
              <a:rPr lang="en-US" smtClean="0"/>
              <a:pPr/>
              <a:t>13</a:t>
            </a:fld>
            <a:endParaRPr lang="en-US" smtClean="0"/>
          </a:p>
        </p:txBody>
      </p:sp>
      <p:grpSp>
        <p:nvGrpSpPr>
          <p:cNvPr id="3" name="Group 8"/>
          <p:cNvGrpSpPr/>
          <p:nvPr/>
        </p:nvGrpSpPr>
        <p:grpSpPr>
          <a:xfrm>
            <a:off x="1871663" y="816769"/>
            <a:ext cx="5364162" cy="3770948"/>
            <a:chOff x="1871663" y="816769"/>
            <a:chExt cx="5364162" cy="3770948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1871663" y="4218385"/>
              <a:ext cx="5364162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i="1" dirty="0">
                  <a:latin typeface="+mj-lt"/>
                </a:rPr>
                <a:t>Journal of Political Economy </a:t>
              </a:r>
              <a:r>
                <a:rPr lang="en-US" sz="1800" b="1" dirty="0">
                  <a:latin typeface="+mj-lt"/>
                </a:rPr>
                <a:t>83(1975), 677</a:t>
              </a:r>
              <a:r>
                <a:rPr lang="en-US" sz="1800" b="1" dirty="0">
                  <a:latin typeface="+mj-lt"/>
                  <a:cs typeface="Calibri"/>
                </a:rPr>
                <a:t>–726.</a:t>
              </a:r>
              <a:endParaRPr lang="en-US" sz="1800" b="1" dirty="0">
                <a:latin typeface="+mj-lt"/>
              </a:endParaRPr>
            </a:p>
          </p:txBody>
        </p:sp>
        <p:pic>
          <p:nvPicPr>
            <p:cNvPr id="389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14776" y="816769"/>
              <a:ext cx="3901440" cy="332232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285750"/>
            <a:ext cx="8047619" cy="342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Risk Perception and Adaptive Behavior</a:t>
            </a:r>
          </a:p>
        </p:txBody>
      </p:sp>
      <p:sp>
        <p:nvSpPr>
          <p:cNvPr id="3994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24 Jan 2018</a:t>
            </a:r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95260118-1225-41B8-859B-C4A2D0CDDFD9}" type="slidenum">
              <a:rPr lang="en-US" smtClean="0"/>
              <a:pPr/>
              <a:t>14</a:t>
            </a:fld>
            <a:endParaRPr lang="en-US" smtClean="0"/>
          </a:p>
        </p:txBody>
      </p:sp>
      <p:grpSp>
        <p:nvGrpSpPr>
          <p:cNvPr id="3" name="Group 8"/>
          <p:cNvGrpSpPr/>
          <p:nvPr/>
        </p:nvGrpSpPr>
        <p:grpSpPr>
          <a:xfrm>
            <a:off x="1722234" y="1006080"/>
            <a:ext cx="5658079" cy="3447097"/>
            <a:chOff x="1722233" y="1006079"/>
            <a:chExt cx="5658079" cy="3447097"/>
          </a:xfrm>
        </p:grpSpPr>
        <p:pic>
          <p:nvPicPr>
            <p:cNvPr id="3994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22233" y="1006079"/>
              <a:ext cx="5658079" cy="302087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 bwMode="auto">
            <a:xfrm>
              <a:off x="1800225" y="4083844"/>
              <a:ext cx="5364163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i="1" dirty="0">
                  <a:latin typeface="+mj-lt"/>
                </a:rPr>
                <a:t>Southern Economic Journal </a:t>
              </a:r>
              <a:r>
                <a:rPr lang="en-US" sz="1800" b="1" dirty="0">
                  <a:latin typeface="+mj-lt"/>
                </a:rPr>
                <a:t>74(2007), 71</a:t>
              </a:r>
              <a:r>
                <a:rPr lang="en-US" sz="1800" b="1" dirty="0">
                  <a:latin typeface="+mj-lt"/>
                  <a:cs typeface="Calibri"/>
                </a:rPr>
                <a:t>–84.</a:t>
              </a:r>
              <a:endParaRPr lang="en-US" sz="1800" b="1" dirty="0">
                <a:latin typeface="+mj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5750"/>
            <a:ext cx="8119628" cy="342900"/>
          </a:xfrm>
        </p:spPr>
        <p:txBody>
          <a:bodyPr/>
          <a:lstStyle/>
          <a:p>
            <a:r>
              <a:rPr lang="en-US" dirty="0" smtClean="0"/>
              <a:t>Implications for the Current Ecosystem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BD44F0A7-0A8D-4C7A-B7F9-A12C4863012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475656" y="915566"/>
            <a:ext cx="6120680" cy="3528392"/>
            <a:chOff x="1439652" y="987574"/>
            <a:chExt cx="6120680" cy="3528392"/>
          </a:xfrm>
        </p:grpSpPr>
        <p:grpSp>
          <p:nvGrpSpPr>
            <p:cNvPr id="16" name="Group 15"/>
            <p:cNvGrpSpPr/>
            <p:nvPr/>
          </p:nvGrpSpPr>
          <p:grpSpPr>
            <a:xfrm>
              <a:off x="1439652" y="987574"/>
              <a:ext cx="6120680" cy="3528392"/>
              <a:chOff x="1439652" y="987574"/>
              <a:chExt cx="6120680" cy="352839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517735" y="1059582"/>
                <a:ext cx="5862577" cy="3240360"/>
                <a:chOff x="1517735" y="1059582"/>
                <a:chExt cx="5862577" cy="324036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625" t="13500" r="13750" b="10000"/>
                <a:stretch>
                  <a:fillRect/>
                </a:stretch>
              </p:blipFill>
              <p:spPr bwMode="auto">
                <a:xfrm>
                  <a:off x="1517735" y="1062842"/>
                  <a:ext cx="5764931" cy="3219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" name="Rectangle 11"/>
                <p:cNvSpPr/>
                <p:nvPr/>
              </p:nvSpPr>
              <p:spPr bwMode="auto">
                <a:xfrm>
                  <a:off x="6948264" y="1059582"/>
                  <a:ext cx="410344" cy="468052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7164288" y="4083918"/>
                  <a:ext cx="216024" cy="216024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 bwMode="auto">
              <a:xfrm>
                <a:off x="1439652" y="987574"/>
                <a:ext cx="6120680" cy="3528392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084168" y="1059582"/>
              <a:ext cx="13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FF0000"/>
                  </a:solidFill>
                  <a:latin typeface="+mj-lt"/>
                </a:rPr>
                <a:t>22 Jan 2018</a:t>
              </a:r>
              <a:endParaRPr lang="en-US" sz="1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4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1" y="285750"/>
            <a:ext cx="8083623" cy="342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 New Investment Paradigm Is Emerging</a:t>
            </a:r>
          </a:p>
        </p:txBody>
      </p:sp>
      <p:sp>
        <p:nvSpPr>
          <p:cNvPr id="4506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24 Jan 2018</a:t>
            </a:r>
          </a:p>
        </p:txBody>
      </p:sp>
      <p:sp>
        <p:nvSpPr>
          <p:cNvPr id="4506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51CEDB7E-308D-46F6-AFF3-20274004BDC3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189892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287524" y="786358"/>
            <a:ext cx="3733800" cy="3657600"/>
          </a:xfrm>
        </p:spPr>
        <p:txBody>
          <a:bodyPr/>
          <a:lstStyle/>
          <a:p>
            <a:pPr eaLnBrk="1" hangingPunct="1">
              <a:spcAft>
                <a:spcPts val="600"/>
              </a:spcAft>
              <a:buFont typeface="Wingdings" pitchFamily="2" charset="2"/>
              <a:buNone/>
            </a:pPr>
            <a:r>
              <a:rPr lang="en-US" sz="2000" b="1" u="sng" dirty="0" smtClean="0"/>
              <a:t>Efficient Markets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Long-only constraint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Diversify across stocks and bonds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Market-cap-weighted indexes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Manage risk via asset allocation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Alpha vs. market beta 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Markets are efficient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Equities in the long run</a:t>
            </a:r>
          </a:p>
        </p:txBody>
      </p:sp>
      <p:sp>
        <p:nvSpPr>
          <p:cNvPr id="1189893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4031940" y="786384"/>
            <a:ext cx="4860540" cy="3600450"/>
          </a:xfrm>
        </p:spPr>
        <p:txBody>
          <a:bodyPr/>
          <a:lstStyle/>
          <a:p>
            <a:pPr eaLnBrk="1" hangingPunct="1">
              <a:spcAft>
                <a:spcPts val="600"/>
              </a:spcAft>
              <a:buFont typeface="Wingdings" pitchFamily="2" charset="2"/>
              <a:buNone/>
            </a:pPr>
            <a:r>
              <a:rPr lang="en-US" sz="2000" b="1" u="sng" dirty="0" smtClean="0"/>
              <a:t>Adaptive Markets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Long/short strategies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Diversify across more asset classes and strategies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Passive transparent indexes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Manage risk via active volatility scaling algorithms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Alphas  </a:t>
            </a:r>
            <a:r>
              <a:rPr lang="en-US" sz="2000" b="1" dirty="0" smtClean="0">
                <a:sym typeface="Symbol" pitchFamily="18" charset="2"/>
              </a:rPr>
              <a:t></a:t>
            </a:r>
            <a:r>
              <a:rPr lang="en-US" sz="2000" dirty="0" smtClean="0"/>
              <a:t>  multiple betas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Markets are </a:t>
            </a:r>
            <a:r>
              <a:rPr lang="en-US" sz="2000" b="1" dirty="0" smtClean="0">
                <a:solidFill>
                  <a:schemeClr val="accent2"/>
                </a:solidFill>
              </a:rPr>
              <a:t>adaptive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“In the long run we’re all dead,” but make sure the short run doesn’t kill you first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9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89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89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89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89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9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89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89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89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89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89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89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98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898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898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898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9894" grpId="0"/>
      <p:bldP spid="1189892" grpId="0" uiExpand="1" build="p"/>
      <p:bldP spid="118989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4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1" y="285750"/>
            <a:ext cx="8083623" cy="342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 New Investment Paradigm Is Emerging</a:t>
            </a:r>
          </a:p>
        </p:txBody>
      </p:sp>
      <p:sp>
        <p:nvSpPr>
          <p:cNvPr id="4506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24 Jan 2018</a:t>
            </a:r>
          </a:p>
        </p:txBody>
      </p:sp>
      <p:sp>
        <p:nvSpPr>
          <p:cNvPr id="4506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Slide </a:t>
            </a:r>
            <a:fld id="{51CEDB7E-308D-46F6-AFF3-20274004BDC3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189892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287524" y="786358"/>
            <a:ext cx="3733800" cy="3657600"/>
          </a:xfrm>
        </p:spPr>
        <p:txBody>
          <a:bodyPr/>
          <a:lstStyle/>
          <a:p>
            <a:pPr eaLnBrk="1" hangingPunct="1">
              <a:spcAft>
                <a:spcPts val="600"/>
              </a:spcAft>
              <a:buFont typeface="Wingdings" pitchFamily="2" charset="2"/>
              <a:buNone/>
            </a:pPr>
            <a:r>
              <a:rPr lang="en-US" sz="2000" b="1" u="sng" dirty="0" smtClean="0"/>
              <a:t>Efficient Markets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Long-only constraint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Diversify across stocks and bonds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Market-cap-weighted indexes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Manage risk via asset allocation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Alpha vs. market beta 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Markets are efficient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Equities in the long run</a:t>
            </a:r>
          </a:p>
        </p:txBody>
      </p:sp>
      <p:sp>
        <p:nvSpPr>
          <p:cNvPr id="1189893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4031940" y="786384"/>
            <a:ext cx="4860540" cy="3600450"/>
          </a:xfrm>
        </p:spPr>
        <p:txBody>
          <a:bodyPr/>
          <a:lstStyle/>
          <a:p>
            <a:pPr eaLnBrk="1" hangingPunct="1">
              <a:spcAft>
                <a:spcPts val="600"/>
              </a:spcAft>
              <a:buFont typeface="Wingdings" pitchFamily="2" charset="2"/>
              <a:buNone/>
            </a:pPr>
            <a:r>
              <a:rPr lang="en-US" sz="2000" b="1" u="sng" dirty="0" smtClean="0"/>
              <a:t>Adaptive Markets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Long/short strategies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Diversify across more asset classes and strategies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Passive transparent indexes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Manage risk via active volatility scaling algorithms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Alphas  </a:t>
            </a:r>
            <a:r>
              <a:rPr lang="en-US" sz="2000" b="1" dirty="0" smtClean="0">
                <a:sym typeface="Symbol" pitchFamily="18" charset="2"/>
              </a:rPr>
              <a:t></a:t>
            </a:r>
            <a:r>
              <a:rPr lang="en-US" sz="2000" dirty="0" smtClean="0"/>
              <a:t>  multiple betas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Markets are </a:t>
            </a:r>
            <a:r>
              <a:rPr lang="en-US" sz="2000" b="1" dirty="0" smtClean="0">
                <a:solidFill>
                  <a:schemeClr val="accent2"/>
                </a:solidFill>
              </a:rPr>
              <a:t>adaptive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 smtClean="0"/>
              <a:t>“In the long run we’re all dead,” but make sure the short run doesn’t kill you first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Index??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ECD59871-EDE1-4972-ABE4-00E680AD953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4110" y="800100"/>
            <a:ext cx="8388350" cy="3086100"/>
          </a:xfrm>
        </p:spPr>
        <p:txBody>
          <a:bodyPr/>
          <a:lstStyle/>
          <a:p>
            <a:r>
              <a:rPr lang="en-US" sz="2800" dirty="0" smtClean="0"/>
              <a:t>Market-cap-weighted portfolio?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1455626"/>
            <a:ext cx="835292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Jack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Bogle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(1997) on the Origins of the Vanguard Index Trust:</a:t>
            </a:r>
          </a:p>
          <a:p>
            <a:pPr marL="176213" marR="0" lvl="0" indent="-176213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	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basic ideas go back a few years earlier.  In 1969–1971, Wells Fargo Bank had worked from academic models to develop the principles and techniques leading to index investing.  John A.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McQuown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and William L.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Fouse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pioneered the effort, which led to the construction of a $6 million index account for the pension fund of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Samsonite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Corporation.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With a strategy based on an equal-weighted index of New York Stock Exchange equities, its execution was described as “a nightmare”.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The strategy was abandoned in 1976, replaced with a market-weighted strategy using the Standard &amp; Poor's 500 Composite Stock Price Index.  The first such models were accounts run by Wells Fargo for its own pension fund and for Illinois Bell.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Index??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ECD59871-EDE1-4972-ABE4-00E680AD953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4110" y="800100"/>
            <a:ext cx="8388350" cy="30861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smtClean="0"/>
              <a:t>Market-cap weighting requires little trading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“Buy-and-hold” portfolio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What if trading were cheaper, faster, and automatable?</a:t>
            </a:r>
          </a:p>
          <a:p>
            <a:pPr>
              <a:spcBef>
                <a:spcPts val="1800"/>
              </a:spcBef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In·dex</a:t>
            </a:r>
            <a:r>
              <a:rPr lang="en-US" sz="2800" dirty="0" smtClean="0"/>
              <a:t> \ˈin-ˌ</a:t>
            </a:r>
            <a:r>
              <a:rPr lang="en-US" sz="2800" dirty="0" err="1" smtClean="0"/>
              <a:t>deks</a:t>
            </a:r>
            <a:r>
              <a:rPr lang="en-US" sz="2800" dirty="0" smtClean="0"/>
              <a:t>\ </a:t>
            </a:r>
            <a:r>
              <a:rPr lang="en-US" sz="2800" i="1" dirty="0" smtClean="0"/>
              <a:t>noun</a:t>
            </a:r>
          </a:p>
          <a:p>
            <a:pPr>
              <a:buNone/>
            </a:pPr>
            <a:r>
              <a:rPr lang="en-US" sz="2800" i="1" dirty="0" smtClean="0"/>
              <a:t>An index is any portfolio strategy satisfying three properties: (1) it is completely transparent; (2) it is investable; and (3) it is totally systematic.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2937765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81" y="483531"/>
            <a:ext cx="4048429" cy="4047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508" y="1707654"/>
            <a:ext cx="2195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Markets are efficient</a:t>
            </a:r>
            <a:endParaRPr lang="en-US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6744" y="1707654"/>
            <a:ext cx="2195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People behave irrationally</a:t>
            </a:r>
            <a:endParaRPr lang="en-US" b="1" dirty="0">
              <a:latin typeface="+mj-lt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9703018E-AB9A-433D-BD32-50FB602B20C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Index??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</a:t>
            </a:r>
            <a:fld id="{ECD59871-EDE1-4972-ABE4-00E680AD953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36376" y="1295400"/>
            <a:ext cx="7620000" cy="30861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Value-weighted average?</a:t>
            </a:r>
          </a:p>
          <a:p>
            <a:pPr>
              <a:buNone/>
            </a:pPr>
            <a:r>
              <a:rPr lang="en-US" sz="2400" dirty="0" smtClean="0"/>
              <a:t>Equal-weighted average?</a:t>
            </a:r>
          </a:p>
          <a:p>
            <a:pPr>
              <a:buNone/>
            </a:pPr>
            <a:r>
              <a:rPr lang="en-US" sz="2400" dirty="0" smtClean="0"/>
              <a:t>Target-date fund?</a:t>
            </a:r>
          </a:p>
          <a:p>
            <a:pPr>
              <a:buNone/>
            </a:pPr>
            <a:r>
              <a:rPr lang="en-US" sz="2400" dirty="0" smtClean="0"/>
              <a:t>FHFA House Price Index?</a:t>
            </a:r>
          </a:p>
          <a:p>
            <a:pPr>
              <a:buNone/>
            </a:pPr>
            <a:r>
              <a:rPr lang="en-US" sz="2400" dirty="0" smtClean="0"/>
              <a:t>Hedge Fund Index?</a:t>
            </a:r>
          </a:p>
          <a:p>
            <a:pPr>
              <a:buNone/>
            </a:pPr>
            <a:r>
              <a:rPr lang="en-US" sz="2400" dirty="0" smtClean="0"/>
              <a:t>Trend-following futures?</a:t>
            </a:r>
          </a:p>
          <a:p>
            <a:pPr>
              <a:buNone/>
            </a:pPr>
            <a:r>
              <a:rPr lang="en-US" sz="2400" dirty="0" smtClean="0"/>
              <a:t>Risk-managed large-cap core?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28085" y="789553"/>
            <a:ext cx="2860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chemeClr val="tx2"/>
                </a:solidFill>
                <a:latin typeface="+mj-lt"/>
              </a:rPr>
              <a:t>Yes     No    Maybe</a:t>
            </a:r>
            <a:endParaRPr lang="en-US" sz="2800" b="1" u="sng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488" y="1275607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1734658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6096" y="2133169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4580" y="2565217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3462850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8304" y="3894898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4188" y="3024268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Index??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ECD59871-EDE1-4972-ABE4-00E680AD953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8" name="Content Placeholder 17" descr="shutterstock_96236678_equalizer.eps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87784" y="1058863"/>
            <a:ext cx="6732588" cy="3282950"/>
          </a:xfr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/>
          <p:nvPr/>
        </p:nvGrpSpPr>
        <p:grpSpPr>
          <a:xfrm>
            <a:off x="2915816" y="816556"/>
            <a:ext cx="1476164" cy="3547556"/>
            <a:chOff x="1115616" y="1296053"/>
            <a:chExt cx="1476164" cy="473007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835696" y="1980129"/>
              <a:ext cx="0" cy="3348372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115616" y="1296053"/>
              <a:ext cx="1476164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+mj-lt"/>
                </a:rPr>
                <a:t>Active</a:t>
              </a:r>
              <a:endParaRPr lang="en-US" sz="2800" b="1" dirty="0"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15616" y="5328501"/>
              <a:ext cx="1476164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+mj-lt"/>
                </a:rPr>
                <a:t>Passive</a:t>
              </a:r>
              <a:endParaRPr lang="en-US" sz="2800" b="1" dirty="0"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Index??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ECD59871-EDE1-4972-ABE4-00E680AD953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 bwMode="auto">
          <a:xfrm>
            <a:off x="3527884" y="1437625"/>
            <a:ext cx="216024" cy="40504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7" name="Group 20"/>
          <p:cNvGrpSpPr/>
          <p:nvPr/>
        </p:nvGrpSpPr>
        <p:grpSpPr>
          <a:xfrm>
            <a:off x="4860032" y="816556"/>
            <a:ext cx="1476164" cy="3547556"/>
            <a:chOff x="1115616" y="1296053"/>
            <a:chExt cx="1476164" cy="4730075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1835696" y="1980129"/>
              <a:ext cx="0" cy="3348372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1115616" y="1296053"/>
              <a:ext cx="1476164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+mj-lt"/>
                </a:rPr>
                <a:t>Active</a:t>
              </a:r>
              <a:endParaRPr lang="en-US" sz="2800" b="1" dirty="0"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15616" y="5328501"/>
              <a:ext cx="1476164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+mj-lt"/>
                </a:rPr>
                <a:t>Passive</a:t>
              </a:r>
              <a:endParaRPr lang="en-US" sz="2800" b="1" dirty="0">
                <a:latin typeface="+mj-lt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40834" y="4155926"/>
            <a:ext cx="1013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alpha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6283" y="4155926"/>
            <a:ext cx="1858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risk control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5472100" y="3381841"/>
            <a:ext cx="216024" cy="405045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3635896" y="3570862"/>
            <a:ext cx="1944216" cy="10725"/>
          </a:xfrm>
          <a:prstGeom prst="line">
            <a:avLst/>
          </a:prstGeom>
          <a:noFill/>
          <a:ln w="508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20" name="&quot;No&quot; Symbol 19"/>
          <p:cNvSpPr/>
          <p:nvPr/>
        </p:nvSpPr>
        <p:spPr bwMode="auto">
          <a:xfrm>
            <a:off x="4319972" y="1410622"/>
            <a:ext cx="540060" cy="550785"/>
          </a:xfrm>
          <a:prstGeom prst="noSmoking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9" name="Group 63"/>
          <p:cNvGrpSpPr/>
          <p:nvPr/>
        </p:nvGrpSpPr>
        <p:grpSpPr>
          <a:xfrm>
            <a:off x="1980623" y="860542"/>
            <a:ext cx="863185" cy="3691428"/>
            <a:chOff x="406355" y="980728"/>
            <a:chExt cx="863185" cy="4921903"/>
          </a:xfrm>
        </p:grpSpPr>
        <p:sp>
          <p:nvSpPr>
            <p:cNvPr id="21" name="TextBox 20"/>
            <p:cNvSpPr txBox="1"/>
            <p:nvPr/>
          </p:nvSpPr>
          <p:spPr>
            <a:xfrm>
              <a:off x="406355" y="980728"/>
              <a:ext cx="863185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C00000"/>
                  </a:solidFill>
                  <a:latin typeface="+mj-lt"/>
                </a:rPr>
                <a:t>Hedge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C00000"/>
                  </a:solidFill>
                  <a:latin typeface="+mj-lt"/>
                </a:rPr>
                <a:t>Fund</a:t>
              </a:r>
              <a:endParaRPr lang="en-US" sz="20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1079" y="5122931"/>
              <a:ext cx="773738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002060"/>
                  </a:solidFill>
                  <a:latin typeface="+mj-lt"/>
                </a:rPr>
                <a:t>Index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002060"/>
                  </a:solidFill>
                  <a:latin typeface="+mj-lt"/>
                </a:rPr>
                <a:t>Fund</a:t>
              </a:r>
              <a:endParaRPr lang="en-US" sz="2000" b="1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28" name="Picture 3"/>
            <p:cNvPicPr preferRelativeResize="0">
              <a:picLocks noChangeArrowheads="1"/>
            </p:cNvPicPr>
            <p:nvPr/>
          </p:nvPicPr>
          <p:blipFill>
            <a:blip r:embed="rId2" cstate="print"/>
            <a:srcRect l="7759" t="12749" r="10863" b="83989"/>
            <a:stretch>
              <a:fillRect/>
            </a:stretch>
          </p:blipFill>
          <p:spPr bwMode="auto">
            <a:xfrm rot="5400000">
              <a:off x="-712436" y="3200400"/>
              <a:ext cx="3096344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-4.44444E-6 0.376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37662 L 5.55556E-7 0.0039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00017 -0.3682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-3.05556E-6 -0.369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26" grpId="0"/>
      <p:bldP spid="27" grpId="0"/>
      <p:bldP spid="29" grpId="0" animBg="1"/>
      <p:bldP spid="29" grpId="1" animBg="1"/>
      <p:bldP spid="20" grpId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/>
          <p:nvPr/>
        </p:nvGrpSpPr>
        <p:grpSpPr>
          <a:xfrm>
            <a:off x="1223628" y="681541"/>
            <a:ext cx="1476164" cy="3207697"/>
            <a:chOff x="1115616" y="1544015"/>
            <a:chExt cx="1476164" cy="427693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835696" y="1980129"/>
              <a:ext cx="0" cy="3348372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115616" y="1544015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Active</a:t>
              </a:r>
              <a:endParaRPr lang="en-US" sz="1800" b="1" dirty="0"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15616" y="5328502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Passive</a:t>
              </a:r>
              <a:endParaRPr lang="en-US" sz="1800" b="1" dirty="0"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Full-Spectrum Investing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ECD59871-EDE1-4972-ABE4-00E680AD953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 bwMode="auto">
          <a:xfrm>
            <a:off x="1835696" y="1116638"/>
            <a:ext cx="216024" cy="40504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7" name="Group 14"/>
          <p:cNvGrpSpPr/>
          <p:nvPr/>
        </p:nvGrpSpPr>
        <p:grpSpPr>
          <a:xfrm>
            <a:off x="2051720" y="684590"/>
            <a:ext cx="1476164" cy="3207697"/>
            <a:chOff x="1115616" y="1544015"/>
            <a:chExt cx="1476164" cy="4276930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1835696" y="1980129"/>
              <a:ext cx="0" cy="3348372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1115616" y="1544015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Active</a:t>
              </a:r>
              <a:endParaRPr lang="en-US" sz="1800" b="1" dirty="0"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15616" y="5328502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Passive</a:t>
              </a:r>
              <a:endParaRPr lang="en-US" sz="1800" b="1" dirty="0">
                <a:latin typeface="+mj-lt"/>
              </a:endParaRPr>
            </a:p>
          </p:txBody>
        </p:sp>
      </p:grpSp>
      <p:sp>
        <p:nvSpPr>
          <p:cNvPr id="28" name="Rounded Rectangle 27"/>
          <p:cNvSpPr/>
          <p:nvPr/>
        </p:nvSpPr>
        <p:spPr bwMode="auto">
          <a:xfrm>
            <a:off x="2663788" y="1119688"/>
            <a:ext cx="216024" cy="405045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" name="Group 14"/>
          <p:cNvGrpSpPr/>
          <p:nvPr/>
        </p:nvGrpSpPr>
        <p:grpSpPr>
          <a:xfrm>
            <a:off x="2843808" y="684590"/>
            <a:ext cx="1476164" cy="3207697"/>
            <a:chOff x="1115616" y="1544015"/>
            <a:chExt cx="1476164" cy="4276930"/>
          </a:xfrm>
        </p:grpSpPr>
        <p:cxnSp>
          <p:nvCxnSpPr>
            <p:cNvPr id="32" name="Straight Connector 31"/>
            <p:cNvCxnSpPr/>
            <p:nvPr/>
          </p:nvCxnSpPr>
          <p:spPr bwMode="auto">
            <a:xfrm>
              <a:off x="1835696" y="1980129"/>
              <a:ext cx="0" cy="3348372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1115616" y="1544015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High</a:t>
              </a:r>
              <a:endParaRPr lang="en-US" sz="1800" b="1" dirty="0"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15616" y="5328502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Low</a:t>
              </a:r>
              <a:endParaRPr lang="en-US" sz="1800" b="1" dirty="0">
                <a:latin typeface="+mj-lt"/>
              </a:endParaRPr>
            </a:p>
          </p:txBody>
        </p:sp>
      </p:grpSp>
      <p:sp>
        <p:nvSpPr>
          <p:cNvPr id="36" name="Rounded Rectangle 35"/>
          <p:cNvSpPr/>
          <p:nvPr/>
        </p:nvSpPr>
        <p:spPr bwMode="auto">
          <a:xfrm>
            <a:off x="3455876" y="1119688"/>
            <a:ext cx="216024" cy="405045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Group 14"/>
          <p:cNvGrpSpPr/>
          <p:nvPr/>
        </p:nvGrpSpPr>
        <p:grpSpPr>
          <a:xfrm>
            <a:off x="3635896" y="684590"/>
            <a:ext cx="1476164" cy="3207697"/>
            <a:chOff x="1115616" y="1544015"/>
            <a:chExt cx="1476164" cy="4276930"/>
          </a:xfrm>
        </p:grpSpPr>
        <p:cxnSp>
          <p:nvCxnSpPr>
            <p:cNvPr id="92" name="Straight Connector 91"/>
            <p:cNvCxnSpPr/>
            <p:nvPr/>
          </p:nvCxnSpPr>
          <p:spPr bwMode="auto">
            <a:xfrm>
              <a:off x="1835696" y="1980129"/>
              <a:ext cx="0" cy="3348372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1115616" y="1544015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High</a:t>
              </a:r>
              <a:endParaRPr lang="en-US" sz="1800" b="1" dirty="0">
                <a:latin typeface="+mj-lt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115616" y="5328502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Low</a:t>
              </a:r>
              <a:endParaRPr lang="en-US" sz="1800" b="1" dirty="0">
                <a:latin typeface="+mj-lt"/>
              </a:endParaRPr>
            </a:p>
          </p:txBody>
        </p:sp>
      </p:grpSp>
      <p:sp>
        <p:nvSpPr>
          <p:cNvPr id="95" name="Rounded Rectangle 94"/>
          <p:cNvSpPr/>
          <p:nvPr/>
        </p:nvSpPr>
        <p:spPr bwMode="auto">
          <a:xfrm>
            <a:off x="4247964" y="1119688"/>
            <a:ext cx="216024" cy="405045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1" name="Group 14"/>
          <p:cNvGrpSpPr/>
          <p:nvPr/>
        </p:nvGrpSpPr>
        <p:grpSpPr>
          <a:xfrm>
            <a:off x="4427984" y="684590"/>
            <a:ext cx="1476164" cy="3207697"/>
            <a:chOff x="1115616" y="1544015"/>
            <a:chExt cx="1476164" cy="4276930"/>
          </a:xfrm>
        </p:grpSpPr>
        <p:cxnSp>
          <p:nvCxnSpPr>
            <p:cNvPr id="103" name="Straight Connector 102"/>
            <p:cNvCxnSpPr/>
            <p:nvPr/>
          </p:nvCxnSpPr>
          <p:spPr bwMode="auto">
            <a:xfrm>
              <a:off x="1835696" y="1980129"/>
              <a:ext cx="0" cy="3348372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4" name="TextBox 103"/>
            <p:cNvSpPr txBox="1"/>
            <p:nvPr/>
          </p:nvSpPr>
          <p:spPr>
            <a:xfrm>
              <a:off x="1115616" y="1544015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High</a:t>
              </a:r>
              <a:endParaRPr lang="en-US" sz="1800" b="1" dirty="0">
                <a:latin typeface="+mj-lt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115616" y="5328502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Low</a:t>
              </a:r>
              <a:endParaRPr lang="en-US" sz="1800" b="1" dirty="0">
                <a:latin typeface="+mj-lt"/>
              </a:endParaRPr>
            </a:p>
          </p:txBody>
        </p:sp>
      </p:grpSp>
      <p:sp>
        <p:nvSpPr>
          <p:cNvPr id="106" name="Rounded Rectangle 105"/>
          <p:cNvSpPr/>
          <p:nvPr/>
        </p:nvSpPr>
        <p:spPr bwMode="auto">
          <a:xfrm>
            <a:off x="5040052" y="1119688"/>
            <a:ext cx="216024" cy="405045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220072" y="684590"/>
            <a:ext cx="1476164" cy="3207697"/>
            <a:chOff x="1115616" y="1544015"/>
            <a:chExt cx="1476164" cy="4276930"/>
          </a:xfrm>
        </p:grpSpPr>
        <p:cxnSp>
          <p:nvCxnSpPr>
            <p:cNvPr id="109" name="Straight Connector 108"/>
            <p:cNvCxnSpPr/>
            <p:nvPr/>
          </p:nvCxnSpPr>
          <p:spPr bwMode="auto">
            <a:xfrm>
              <a:off x="1835696" y="1980129"/>
              <a:ext cx="0" cy="3348372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0" name="TextBox 109"/>
            <p:cNvSpPr txBox="1"/>
            <p:nvPr/>
          </p:nvSpPr>
          <p:spPr>
            <a:xfrm>
              <a:off x="1115616" y="1544015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High</a:t>
              </a:r>
              <a:endParaRPr lang="en-US" sz="1800" b="1" dirty="0">
                <a:latin typeface="+mj-lt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115616" y="5328502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Low</a:t>
              </a:r>
              <a:endParaRPr lang="en-US" sz="1800" b="1" dirty="0">
                <a:latin typeface="+mj-lt"/>
              </a:endParaRPr>
            </a:p>
          </p:txBody>
        </p:sp>
      </p:grpSp>
      <p:sp>
        <p:nvSpPr>
          <p:cNvPr id="112" name="Rounded Rectangle 111"/>
          <p:cNvSpPr/>
          <p:nvPr/>
        </p:nvSpPr>
        <p:spPr bwMode="auto">
          <a:xfrm>
            <a:off x="5832140" y="1119688"/>
            <a:ext cx="216024" cy="4050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6" name="Group 14"/>
          <p:cNvGrpSpPr/>
          <p:nvPr/>
        </p:nvGrpSpPr>
        <p:grpSpPr>
          <a:xfrm>
            <a:off x="6012160" y="684590"/>
            <a:ext cx="1476164" cy="3207697"/>
            <a:chOff x="1115616" y="1544015"/>
            <a:chExt cx="1476164" cy="4276930"/>
          </a:xfrm>
        </p:grpSpPr>
        <p:cxnSp>
          <p:nvCxnSpPr>
            <p:cNvPr id="115" name="Straight Connector 114"/>
            <p:cNvCxnSpPr/>
            <p:nvPr/>
          </p:nvCxnSpPr>
          <p:spPr bwMode="auto">
            <a:xfrm>
              <a:off x="1835696" y="1980129"/>
              <a:ext cx="0" cy="3348372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6" name="TextBox 115"/>
            <p:cNvSpPr txBox="1"/>
            <p:nvPr/>
          </p:nvSpPr>
          <p:spPr>
            <a:xfrm>
              <a:off x="1115616" y="1544015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High</a:t>
              </a:r>
              <a:endParaRPr lang="en-US" sz="1800" b="1" dirty="0">
                <a:latin typeface="+mj-lt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115616" y="5328502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Low</a:t>
              </a:r>
              <a:endParaRPr lang="en-US" sz="1800" b="1" dirty="0">
                <a:latin typeface="+mj-lt"/>
              </a:endParaRPr>
            </a:p>
          </p:txBody>
        </p:sp>
      </p:grpSp>
      <p:sp>
        <p:nvSpPr>
          <p:cNvPr id="118" name="Rounded Rectangle 117"/>
          <p:cNvSpPr/>
          <p:nvPr/>
        </p:nvSpPr>
        <p:spPr bwMode="auto">
          <a:xfrm>
            <a:off x="6624228" y="1119688"/>
            <a:ext cx="216024" cy="405045"/>
          </a:xfrm>
          <a:prstGeom prst="roundRect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7" name="Group 14"/>
          <p:cNvGrpSpPr/>
          <p:nvPr/>
        </p:nvGrpSpPr>
        <p:grpSpPr>
          <a:xfrm>
            <a:off x="6804248" y="684590"/>
            <a:ext cx="1476164" cy="3207697"/>
            <a:chOff x="1115616" y="1544015"/>
            <a:chExt cx="1476164" cy="4276930"/>
          </a:xfrm>
        </p:grpSpPr>
        <p:cxnSp>
          <p:nvCxnSpPr>
            <p:cNvPr id="121" name="Straight Connector 120"/>
            <p:cNvCxnSpPr/>
            <p:nvPr/>
          </p:nvCxnSpPr>
          <p:spPr bwMode="auto">
            <a:xfrm>
              <a:off x="1835696" y="1980129"/>
              <a:ext cx="0" cy="3348372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2" name="TextBox 121"/>
            <p:cNvSpPr txBox="1"/>
            <p:nvPr/>
          </p:nvSpPr>
          <p:spPr>
            <a:xfrm>
              <a:off x="1115616" y="1544015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High</a:t>
              </a:r>
              <a:endParaRPr lang="en-US" sz="1800" b="1" dirty="0">
                <a:latin typeface="+mj-lt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115616" y="5328502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Low</a:t>
              </a:r>
              <a:endParaRPr lang="en-US" sz="1800" b="1" dirty="0">
                <a:latin typeface="+mj-lt"/>
              </a:endParaRPr>
            </a:p>
          </p:txBody>
        </p:sp>
      </p:grpSp>
      <p:sp>
        <p:nvSpPr>
          <p:cNvPr id="124" name="Rounded Rectangle 123"/>
          <p:cNvSpPr/>
          <p:nvPr/>
        </p:nvSpPr>
        <p:spPr bwMode="auto">
          <a:xfrm>
            <a:off x="7416316" y="1119688"/>
            <a:ext cx="216024" cy="40504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8" name="Group 14"/>
          <p:cNvGrpSpPr/>
          <p:nvPr/>
        </p:nvGrpSpPr>
        <p:grpSpPr>
          <a:xfrm>
            <a:off x="7596336" y="684590"/>
            <a:ext cx="1476164" cy="3207697"/>
            <a:chOff x="1115616" y="1544015"/>
            <a:chExt cx="1476164" cy="4276930"/>
          </a:xfrm>
        </p:grpSpPr>
        <p:cxnSp>
          <p:nvCxnSpPr>
            <p:cNvPr id="127" name="Straight Connector 126"/>
            <p:cNvCxnSpPr/>
            <p:nvPr/>
          </p:nvCxnSpPr>
          <p:spPr bwMode="auto">
            <a:xfrm>
              <a:off x="1835696" y="1980129"/>
              <a:ext cx="0" cy="3348372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8" name="TextBox 127"/>
            <p:cNvSpPr txBox="1"/>
            <p:nvPr/>
          </p:nvSpPr>
          <p:spPr>
            <a:xfrm>
              <a:off x="1115616" y="1544015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High</a:t>
              </a:r>
              <a:endParaRPr lang="en-US" sz="1800" b="1" dirty="0">
                <a:latin typeface="+mj-lt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115616" y="5328502"/>
              <a:ext cx="1476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+mj-lt"/>
                </a:rPr>
                <a:t>Low</a:t>
              </a:r>
              <a:endParaRPr lang="en-US" sz="1800" b="1" dirty="0">
                <a:latin typeface="+mj-lt"/>
              </a:endParaRPr>
            </a:p>
          </p:txBody>
        </p:sp>
      </p:grpSp>
      <p:sp>
        <p:nvSpPr>
          <p:cNvPr id="130" name="Rounded Rectangle 129"/>
          <p:cNvSpPr/>
          <p:nvPr/>
        </p:nvSpPr>
        <p:spPr bwMode="auto">
          <a:xfrm>
            <a:off x="8208404" y="1119688"/>
            <a:ext cx="216024" cy="405045"/>
          </a:xfrm>
          <a:prstGeom prst="roundRect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9" name="Group 133"/>
          <p:cNvGrpSpPr/>
          <p:nvPr/>
        </p:nvGrpSpPr>
        <p:grpSpPr>
          <a:xfrm>
            <a:off x="1751086" y="3841402"/>
            <a:ext cx="6742045" cy="1021877"/>
            <a:chOff x="1211025" y="5037737"/>
            <a:chExt cx="6742045" cy="1362501"/>
          </a:xfrm>
        </p:grpSpPr>
        <p:sp>
          <p:nvSpPr>
            <p:cNvPr id="26" name="TextBox 25"/>
            <p:cNvSpPr txBox="1"/>
            <p:nvPr/>
          </p:nvSpPr>
          <p:spPr>
            <a:xfrm rot="5400000">
              <a:off x="918851" y="5364679"/>
              <a:ext cx="953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accent2"/>
                  </a:solidFill>
                  <a:latin typeface="+mj-lt"/>
                </a:rPr>
                <a:t>alpha</a:t>
              </a:r>
              <a:endParaRPr lang="en-US" sz="18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5400000">
              <a:off x="1684938" y="5363944"/>
              <a:ext cx="1150742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800" b="1" dirty="0" smtClean="0">
                  <a:solidFill>
                    <a:schemeClr val="accent2"/>
                  </a:solidFill>
                  <a:latin typeface="+mj-lt"/>
                </a:rPr>
                <a:t>risk</a:t>
              </a:r>
            </a:p>
            <a:p>
              <a:pPr>
                <a:lnSpc>
                  <a:spcPct val="80000"/>
                </a:lnSpc>
              </a:pPr>
              <a:r>
                <a:rPr lang="en-US" sz="1800" b="1" dirty="0" smtClean="0">
                  <a:solidFill>
                    <a:schemeClr val="accent2"/>
                  </a:solidFill>
                  <a:latin typeface="+mj-lt"/>
                </a:rPr>
                <a:t>control</a:t>
              </a:r>
              <a:endParaRPr lang="en-US" sz="18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5400000">
              <a:off x="2370186" y="5505740"/>
              <a:ext cx="1291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accent2"/>
                  </a:solidFill>
                  <a:latin typeface="+mj-lt"/>
                </a:rPr>
                <a:t>liquidity</a:t>
              </a:r>
              <a:endParaRPr lang="en-US" sz="18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 rot="5400000">
              <a:off x="3127822" y="5535429"/>
              <a:ext cx="1360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accent2"/>
                  </a:solidFill>
                  <a:latin typeface="+mj-lt"/>
                </a:rPr>
                <a:t>turnover</a:t>
              </a:r>
              <a:endParaRPr lang="en-US" sz="18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5400000">
              <a:off x="4109963" y="5369211"/>
              <a:ext cx="980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accent2"/>
                  </a:solidFill>
                  <a:latin typeface="+mj-lt"/>
                </a:rPr>
                <a:t>credit</a:t>
              </a:r>
              <a:endParaRPr lang="en-US" sz="18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 rot="5400000">
              <a:off x="4719305" y="5529949"/>
              <a:ext cx="1345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accent2"/>
                  </a:solidFill>
                  <a:latin typeface="+mj-lt"/>
                </a:rPr>
                <a:t>currency</a:t>
              </a:r>
              <a:endParaRPr lang="en-US" sz="18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 rot="5400000">
              <a:off x="5616550" y="5441625"/>
              <a:ext cx="1135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accent2"/>
                  </a:solidFill>
                  <a:latin typeface="+mj-lt"/>
                </a:rPr>
                <a:t>Sharpe</a:t>
              </a:r>
              <a:endParaRPr lang="en-US" sz="18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 rot="5400000">
              <a:off x="6353411" y="5475977"/>
              <a:ext cx="1245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accent2"/>
                  </a:solidFill>
                  <a:latin typeface="+mj-lt"/>
                </a:rPr>
                <a:t>max DD</a:t>
              </a:r>
              <a:endParaRPr lang="en-US" sz="18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 rot="5400000">
              <a:off x="7324308" y="5338100"/>
              <a:ext cx="888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accent2"/>
                  </a:solidFill>
                  <a:latin typeface="+mj-lt"/>
                </a:rPr>
                <a:t>skew</a:t>
              </a:r>
              <a:endParaRPr lang="en-US" sz="18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22" name="Group 63"/>
          <p:cNvGrpSpPr/>
          <p:nvPr/>
        </p:nvGrpSpPr>
        <p:grpSpPr>
          <a:xfrm>
            <a:off x="406356" y="735547"/>
            <a:ext cx="863185" cy="3691428"/>
            <a:chOff x="406355" y="980728"/>
            <a:chExt cx="863185" cy="4921903"/>
          </a:xfrm>
        </p:grpSpPr>
        <p:sp>
          <p:nvSpPr>
            <p:cNvPr id="61" name="TextBox 60"/>
            <p:cNvSpPr txBox="1"/>
            <p:nvPr/>
          </p:nvSpPr>
          <p:spPr>
            <a:xfrm>
              <a:off x="406355" y="980728"/>
              <a:ext cx="863185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C00000"/>
                  </a:solidFill>
                  <a:latin typeface="+mj-lt"/>
                </a:rPr>
                <a:t>Hedge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C00000"/>
                  </a:solidFill>
                  <a:latin typeface="+mj-lt"/>
                </a:rPr>
                <a:t>Fund</a:t>
              </a:r>
              <a:endParaRPr lang="en-US" sz="20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51079" y="5122931"/>
              <a:ext cx="773738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002060"/>
                  </a:solidFill>
                  <a:latin typeface="+mj-lt"/>
                </a:rPr>
                <a:t>Index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002060"/>
                  </a:solidFill>
                  <a:latin typeface="+mj-lt"/>
                </a:rPr>
                <a:t>Fund</a:t>
              </a:r>
              <a:endParaRPr lang="en-US" sz="2000" b="1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63" name="Picture 3"/>
            <p:cNvPicPr preferRelativeResize="0">
              <a:picLocks noChangeArrowheads="1"/>
            </p:cNvPicPr>
            <p:nvPr/>
          </p:nvPicPr>
          <p:blipFill>
            <a:blip r:embed="rId2" cstate="print"/>
            <a:srcRect l="7759" t="12749" r="10863" b="83989"/>
            <a:stretch>
              <a:fillRect/>
            </a:stretch>
          </p:blipFill>
          <p:spPr bwMode="auto">
            <a:xfrm rot="5400000">
              <a:off x="-712436" y="3200400"/>
              <a:ext cx="3096344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5" name="Oval 64"/>
          <p:cNvSpPr/>
          <p:nvPr/>
        </p:nvSpPr>
        <p:spPr bwMode="auto">
          <a:xfrm>
            <a:off x="1835696" y="1734657"/>
            <a:ext cx="6552728" cy="1620180"/>
          </a:xfrm>
          <a:prstGeom prst="ellipse">
            <a:avLst/>
          </a:prstGeom>
          <a:solidFill>
            <a:schemeClr val="accent1">
              <a:lumMod val="20000"/>
              <a:lumOff val="80000"/>
              <a:alpha val="82000"/>
            </a:schemeClr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Untapped Investment Opportunities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2.77778E-6 0.22199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8.33333E-7 0.36366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12755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-3.05556E-6 0.20093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5E-6 0.2588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3.05556E-6 0.075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00017 0.379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2.77778E-6 0.2588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28" grpId="0" animBg="1"/>
      <p:bldP spid="28" grpId="1" animBg="1"/>
      <p:bldP spid="36" grpId="0" animBg="1"/>
      <p:bldP spid="36" grpId="1" animBg="1"/>
      <p:bldP spid="95" grpId="0" animBg="1"/>
      <p:bldP spid="95" grpId="1" animBg="1"/>
      <p:bldP spid="106" grpId="0" animBg="1"/>
      <p:bldP spid="106" grpId="1" animBg="1"/>
      <p:bldP spid="112" grpId="0" animBg="1"/>
      <p:bldP spid="112" grpId="1" animBg="1"/>
      <p:bldP spid="118" grpId="0" animBg="1"/>
      <p:bldP spid="118" grpId="1" animBg="1"/>
      <p:bldP spid="124" grpId="0" animBg="1"/>
      <p:bldP spid="124" grpId="1" animBg="1"/>
      <p:bldP spid="130" grpId="0" animBg="1"/>
      <p:bldP spid="130" grpId="1" animBg="1"/>
      <p:bldP spid="65" grpId="0" animBg="1"/>
      <p:bldP spid="6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Opportunity: Precision Indexes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ECD59871-EDE1-4972-ABE4-00E680AD953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528" y="800100"/>
            <a:ext cx="8712968" cy="3086100"/>
          </a:xfrm>
        </p:spPr>
        <p:txBody>
          <a:bodyPr/>
          <a:lstStyle/>
          <a:p>
            <a:r>
              <a:rPr lang="en-US" sz="2400" dirty="0" smtClean="0"/>
              <a:t>Instead of the DowJones30</a:t>
            </a:r>
            <a:r>
              <a:rPr lang="en-US" sz="2400" baseline="30000" dirty="0" smtClean="0">
                <a:sym typeface="Symbol"/>
              </a:rPr>
              <a:t></a:t>
            </a:r>
            <a:r>
              <a:rPr lang="en-US" sz="2400" dirty="0" smtClean="0"/>
              <a:t>, FTSE100</a:t>
            </a:r>
            <a:r>
              <a:rPr lang="en-US" sz="2400" baseline="30000" dirty="0" smtClean="0">
                <a:sym typeface="Symbol"/>
              </a:rPr>
              <a:t></a:t>
            </a:r>
            <a:r>
              <a:rPr lang="en-US" sz="2400" dirty="0" smtClean="0"/>
              <a:t>, or S&amp;P500</a:t>
            </a:r>
            <a:r>
              <a:rPr lang="en-US" sz="2400" baseline="30000" dirty="0" smtClean="0">
                <a:sym typeface="Symbol"/>
              </a:rPr>
              <a:t></a:t>
            </a:r>
            <a:r>
              <a:rPr lang="en-US" sz="2400" dirty="0" smtClean="0"/>
              <a:t>, imagine investing in the: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JaneDoe30</a:t>
            </a:r>
            <a:r>
              <a:rPr lang="en-US" sz="2400" baseline="30000" dirty="0" smtClean="0">
                <a:sym typeface="Symbol"/>
              </a:rPr>
              <a:t></a:t>
            </a:r>
            <a:r>
              <a:rPr lang="en-US" sz="2400" dirty="0" smtClean="0"/>
              <a:t>, RichardRoe100</a:t>
            </a:r>
            <a:r>
              <a:rPr lang="en-US" sz="2400" baseline="30000" dirty="0" smtClean="0">
                <a:sym typeface="Symbol"/>
              </a:rPr>
              <a:t></a:t>
            </a:r>
            <a:r>
              <a:rPr lang="en-US" sz="2400" dirty="0" smtClean="0"/>
              <a:t>, or &lt;</a:t>
            </a:r>
            <a:r>
              <a:rPr lang="en-US" sz="2400" dirty="0" err="1" smtClean="0"/>
              <a:t>YourNameHere</a:t>
            </a:r>
            <a:r>
              <a:rPr lang="en-US" sz="2400" dirty="0" smtClean="0"/>
              <a:t>&gt;500</a:t>
            </a:r>
            <a:r>
              <a:rPr lang="en-US" sz="2400" baseline="30000" dirty="0" smtClean="0">
                <a:sym typeface="Symbol"/>
              </a:rPr>
              <a:t></a:t>
            </a:r>
            <a:endParaRPr lang="en-US" sz="2400" dirty="0" smtClean="0"/>
          </a:p>
          <a:p>
            <a:r>
              <a:rPr lang="en-US" sz="2400" dirty="0" smtClean="0"/>
              <a:t>Imagine if such portfolios took into account income, expenses, age, health, taxes, and behavior  </a:t>
            </a:r>
            <a:r>
              <a:rPr lang="en-US" sz="2400" dirty="0" smtClean="0">
                <a:sym typeface="Symbol"/>
              </a:rPr>
              <a:t> </a:t>
            </a:r>
            <a:r>
              <a:rPr lang="en-US" sz="2400" dirty="0" smtClean="0">
                <a:solidFill>
                  <a:schemeClr val="tx2"/>
                </a:solidFill>
                <a:sym typeface="Symbol"/>
              </a:rPr>
              <a:t>really 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smart</a:t>
            </a:r>
            <a:r>
              <a:rPr lang="en-US" sz="2400" dirty="0" smtClean="0">
                <a:solidFill>
                  <a:schemeClr val="tx2"/>
                </a:solidFill>
                <a:sym typeface="Symbol"/>
              </a:rPr>
              <a:t> beta</a:t>
            </a:r>
            <a:r>
              <a:rPr lang="en-US" sz="2400" dirty="0" smtClean="0">
                <a:sym typeface="Symbol"/>
              </a:rPr>
              <a:t>!</a:t>
            </a:r>
            <a:endParaRPr lang="en-US" sz="2400" dirty="0" smtClean="0"/>
          </a:p>
          <a:p>
            <a:r>
              <a:rPr lang="en-US" sz="2400" dirty="0" smtClean="0"/>
              <a:t>Imagine if such portfolios were automated</a:t>
            </a:r>
          </a:p>
          <a:p>
            <a:r>
              <a:rPr lang="en-US" sz="2400" dirty="0" smtClean="0"/>
              <a:t>We have the hardware and software; we need the algorithms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788024" y="2436735"/>
            <a:ext cx="3600400" cy="35103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Idea Is Not New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ECD59871-EDE1-4972-ABE4-00E680AD953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51571"/>
            <a:ext cx="2376264" cy="31809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59832" y="843558"/>
            <a:ext cx="56886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“Artificial intelligence and active management are not at odds with indexation, but instead imply a more sophisticated set of indexes and portfolio management policies for the typical investor, something each of us can look forward to, perhaps within the next decade.”</a:t>
            </a:r>
          </a:p>
          <a:p>
            <a:pPr algn="r"/>
            <a:r>
              <a:rPr lang="en-US" sz="2400" dirty="0" smtClean="0">
                <a:latin typeface="+mj-lt"/>
              </a:rPr>
              <a:t>– Andrew W. Lo, </a:t>
            </a:r>
            <a:r>
              <a:rPr lang="en-US" sz="2400" i="1" dirty="0" smtClean="0">
                <a:latin typeface="+mj-lt"/>
              </a:rPr>
              <a:t>Journal of Indexes</a:t>
            </a:r>
            <a:r>
              <a:rPr lang="en-US" sz="2400" dirty="0" smtClean="0">
                <a:latin typeface="+mj-lt"/>
              </a:rPr>
              <a:t> Q2,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2001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What’s Missing?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ECD59871-EDE1-4972-ABE4-00E680AD953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20131" y="1140592"/>
            <a:ext cx="5280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+mj-lt"/>
              </a:rPr>
              <a:t>…Not Artificial Intelligence</a:t>
            </a:r>
            <a:endParaRPr lang="en-US" sz="36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6650" y="2040836"/>
            <a:ext cx="3645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+mj-lt"/>
              </a:rPr>
              <a:t>Artificial 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Stupidity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2019" y="2031691"/>
            <a:ext cx="206819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Humanity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2841781"/>
            <a:ext cx="8317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Wingdings" pitchFamily="2" charset="2"/>
              <a:buChar char="§"/>
            </a:pPr>
            <a:r>
              <a:rPr lang="en-US" sz="2800" dirty="0" smtClean="0">
                <a:latin typeface="+mj-lt"/>
              </a:rPr>
              <a:t>We need an algorithm for investor behavior so we can counterbalance our least productive actions (e.g., loss aversion, overconfidence, overreaction, etc.)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vs. Natural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7524" y="735548"/>
            <a:ext cx="8640762" cy="3743325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1800" dirty="0" smtClean="0"/>
          </a:p>
          <a:p>
            <a:r>
              <a:rPr lang="en-US" sz="2400" dirty="0" smtClean="0"/>
              <a:t>Expert systems vs. machine-learning techniques</a:t>
            </a:r>
          </a:p>
          <a:p>
            <a:pPr>
              <a:tabLst>
                <a:tab pos="2860675" algn="l"/>
                <a:tab pos="3373438" algn="l"/>
              </a:tabLst>
            </a:pPr>
            <a:r>
              <a:rPr lang="en-US" sz="2400" dirty="0" smtClean="0"/>
              <a:t>Expensive storage	</a:t>
            </a:r>
            <a:r>
              <a:rPr lang="en-US" sz="2400" dirty="0" smtClean="0">
                <a:sym typeface="Symbol"/>
              </a:rPr>
              <a:t> 	small data, complex code</a:t>
            </a:r>
          </a:p>
          <a:p>
            <a:pPr>
              <a:tabLst>
                <a:tab pos="2860675" algn="l"/>
                <a:tab pos="3373438" algn="l"/>
              </a:tabLst>
            </a:pPr>
            <a:r>
              <a:rPr lang="en-US" sz="2400" dirty="0" smtClean="0">
                <a:sym typeface="Symbol"/>
              </a:rPr>
              <a:t>Cheap storage		big data, simpler code</a:t>
            </a:r>
          </a:p>
          <a:p>
            <a:pPr>
              <a:tabLst>
                <a:tab pos="3487738" algn="l"/>
                <a:tab pos="4060825" algn="l"/>
              </a:tabLst>
            </a:pPr>
            <a:r>
              <a:rPr lang="en-US" sz="2400" dirty="0" smtClean="0">
                <a:sym typeface="Symbol"/>
              </a:rPr>
              <a:t>This is closer to natural intelligence! Narrative vs. facts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8000" r="21875" b="45000"/>
          <a:stretch>
            <a:fillRect/>
          </a:stretch>
        </p:blipFill>
        <p:spPr bwMode="auto">
          <a:xfrm>
            <a:off x="3167844" y="916594"/>
            <a:ext cx="4686300" cy="1762049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http://ecx.images-amazon.com/images/I/51Tz2teXBc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9821" y="870561"/>
            <a:ext cx="1217981" cy="1828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BD44F0A7-0A8D-4C7A-B7F9-A12C4863012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3203848" y="1059582"/>
            <a:ext cx="1224136" cy="1116124"/>
          </a:xfrm>
          <a:prstGeom prst="ellipse">
            <a:avLst/>
          </a:prstGeom>
          <a:noFill/>
          <a:ln w="444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732240" y="1095586"/>
            <a:ext cx="1224136" cy="1116124"/>
          </a:xfrm>
          <a:prstGeom prst="ellipse">
            <a:avLst/>
          </a:prstGeom>
          <a:noFill/>
          <a:ln w="444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edit_6_22014520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7852" y="987575"/>
            <a:ext cx="2592280" cy="3421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imageedit_9_65974463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83" y="987575"/>
            <a:ext cx="2574016" cy="342938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imageedit_11_9937053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987577"/>
            <a:ext cx="2376264" cy="3394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Friend or Foe?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24 Jan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Slide </a:t>
            </a:r>
            <a:fld id="{F8A41FBF-FEEE-4A9A-A2F5-E99B5B29552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Friend or Foe?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24 Jan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Slide </a:t>
            </a:r>
            <a:fld id="{A0E80CD2-50BB-4836-82D4-A3064A0D841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0219" y="1123950"/>
            <a:ext cx="8713787" cy="3581400"/>
          </a:xfrm>
        </p:spPr>
        <p:txBody>
          <a:bodyPr/>
          <a:lstStyle/>
          <a:p>
            <a:pPr>
              <a:tabLst>
                <a:tab pos="4510088" algn="l"/>
                <a:tab pos="6740525" algn="l"/>
              </a:tabLst>
            </a:pPr>
            <a:r>
              <a:rPr lang="en-US" sz="2000" dirty="0" smtClean="0"/>
              <a:t>Gender and sex orientation (4)	GM	HF</a:t>
            </a:r>
          </a:p>
          <a:p>
            <a:pPr>
              <a:tabLst>
                <a:tab pos="4510088" algn="l"/>
                <a:tab pos="6740525" algn="l"/>
              </a:tabLst>
            </a:pPr>
            <a:r>
              <a:rPr lang="en-US" sz="2000" dirty="0" smtClean="0"/>
              <a:t>Race/ethnicity (4)	Latino	White</a:t>
            </a:r>
          </a:p>
          <a:p>
            <a:pPr>
              <a:tabLst>
                <a:tab pos="4510088" algn="l"/>
                <a:tab pos="6740525" algn="l"/>
              </a:tabLst>
            </a:pPr>
            <a:r>
              <a:rPr lang="en-US" sz="2000" dirty="0" smtClean="0"/>
              <a:t>Age (4)	Young Prof.	Mid. Age</a:t>
            </a:r>
          </a:p>
          <a:p>
            <a:pPr>
              <a:tabLst>
                <a:tab pos="4510088" algn="l"/>
                <a:tab pos="6740525" algn="l"/>
              </a:tabLst>
            </a:pPr>
            <a:r>
              <a:rPr lang="en-US" sz="2000" dirty="0" smtClean="0"/>
              <a:t>Current home state (50)	CA	TX	</a:t>
            </a:r>
          </a:p>
          <a:p>
            <a:pPr>
              <a:tabLst>
                <a:tab pos="4510088" algn="l"/>
                <a:tab pos="6740525" algn="l"/>
              </a:tabLst>
            </a:pPr>
            <a:r>
              <a:rPr lang="en-US" sz="2000" dirty="0" smtClean="0"/>
              <a:t>Religious affiliation (4)	None	Christian</a:t>
            </a:r>
          </a:p>
          <a:p>
            <a:pPr>
              <a:tabLst>
                <a:tab pos="4510088" algn="l"/>
                <a:tab pos="6740525" algn="l"/>
              </a:tabLst>
            </a:pPr>
            <a:r>
              <a:rPr lang="en-US" sz="2000" dirty="0" smtClean="0"/>
              <a:t>Political party (3)	Democrat	Republican</a:t>
            </a:r>
          </a:p>
          <a:p>
            <a:pPr>
              <a:tabLst>
                <a:tab pos="4510088" algn="l"/>
                <a:tab pos="6740525" algn="l"/>
              </a:tabLst>
            </a:pPr>
            <a:r>
              <a:rPr lang="en-US" sz="2000" dirty="0" smtClean="0"/>
              <a:t>Economic status (3)	Mid. Class	Affluent</a:t>
            </a:r>
          </a:p>
          <a:p>
            <a:pPr>
              <a:tabLst>
                <a:tab pos="4510088" algn="l"/>
                <a:tab pos="6740525" algn="l"/>
              </a:tabLst>
            </a:pPr>
            <a:r>
              <a:rPr lang="en-US" sz="2000" dirty="0" smtClean="0"/>
              <a:t>Education (3)	MBA	BA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6694" y="667166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0000FF"/>
                </a:solidFill>
                <a:latin typeface="Calibri"/>
              </a:rPr>
              <a:t>José</a:t>
            </a:r>
            <a:endParaRPr lang="en-US" sz="2800" b="1" u="sng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9485" y="667166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0000FF"/>
                </a:solidFill>
                <a:latin typeface="Calibri"/>
              </a:rPr>
              <a:t>Susan</a:t>
            </a:r>
            <a:endParaRPr lang="en-US" sz="2800" b="1" u="sng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35996" y="1167594"/>
            <a:ext cx="1728192" cy="280831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056276" y="1167594"/>
            <a:ext cx="1584684" cy="298833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6293" y="3939905"/>
            <a:ext cx="5445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345,600 Possible Types!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But Beware of Learning With Sparse Data</a:t>
            </a: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7000" r="-1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27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>Evolution at the Speed of Thought</a:t>
            </a:r>
            <a:endParaRPr lang="en-US" sz="3600" dirty="0"/>
          </a:p>
        </p:txBody>
      </p:sp>
      <p:sp>
        <p:nvSpPr>
          <p:cNvPr id="9221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</a:rPr>
              <a:t>24 Jan 2018</a:t>
            </a:r>
            <a:endParaRPr lang="en-US">
              <a:latin typeface="Arial" charset="0"/>
            </a:endParaRPr>
          </a:p>
        </p:txBody>
      </p:sp>
      <p:sp>
        <p:nvSpPr>
          <p:cNvPr id="9220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</a:rPr>
              <a:t>Slide </a:t>
            </a:r>
            <a:fld id="{D4331BA8-F5F8-4A45-8A10-5EE462372942}" type="slidenum">
              <a:rPr lang="en-US" smtClean="0">
                <a:latin typeface="Arial" charset="0"/>
              </a:rPr>
              <a:pPr/>
              <a:t>32</a:t>
            </a:fld>
            <a:endParaRPr lang="en-US" smtClean="0">
              <a:latin typeface="Arial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4294967295"/>
          </p:nvPr>
        </p:nvSpPr>
        <p:spPr>
          <a:xfrm>
            <a:off x="733426" y="762000"/>
            <a:ext cx="8410575" cy="3086100"/>
          </a:xfrm>
        </p:spPr>
        <p:txBody>
          <a:bodyPr/>
          <a:lstStyle/>
          <a:p>
            <a:pPr algn="ctr">
              <a:buNone/>
            </a:pPr>
            <a:r>
              <a:rPr lang="en-US" sz="2800" b="1" dirty="0" err="1" smtClean="0"/>
              <a:t>Aron</a:t>
            </a:r>
            <a:r>
              <a:rPr lang="en-US" sz="2800" b="1" dirty="0" smtClean="0"/>
              <a:t> Lee Ralston, 4/26/03</a:t>
            </a:r>
          </a:p>
        </p:txBody>
      </p:sp>
      <p:pic>
        <p:nvPicPr>
          <p:cNvPr id="39942" name="Picture 6" descr="https://wiki-land.wikispaces.com/file/view/between_a_rock_and_a_hard_place.jpg/285551234/between_a_rock_and_a_hard_place.jpg"/>
          <p:cNvPicPr>
            <a:picLocks noChangeAspect="1" noChangeArrowheads="1"/>
          </p:cNvPicPr>
          <p:nvPr/>
        </p:nvPicPr>
        <p:blipFill>
          <a:blip r:embed="rId3" cstate="print"/>
          <a:srcRect l="15360" r="15360"/>
          <a:stretch>
            <a:fillRect/>
          </a:stretch>
        </p:blipFill>
        <p:spPr bwMode="auto">
          <a:xfrm>
            <a:off x="3492546" y="1347615"/>
            <a:ext cx="2267599" cy="3273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Evolution at the Speed of Thought</a:t>
            </a:r>
            <a:endParaRPr lang="en-US" sz="3600" dirty="0"/>
          </a:p>
        </p:txBody>
      </p:sp>
      <p:sp>
        <p:nvSpPr>
          <p:cNvPr id="9221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</a:rPr>
              <a:t>24 Jan 2018</a:t>
            </a:r>
            <a:endParaRPr lang="en-US">
              <a:latin typeface="Arial" charset="0"/>
            </a:endParaRPr>
          </a:p>
        </p:txBody>
      </p:sp>
      <p:sp>
        <p:nvSpPr>
          <p:cNvPr id="9220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</a:rPr>
              <a:t>Slide </a:t>
            </a:r>
            <a:fld id="{D4331BA8-F5F8-4A45-8A10-5EE462372942}" type="slidenum">
              <a:rPr lang="en-US" smtClean="0">
                <a:latin typeface="Arial" charset="0"/>
              </a:rPr>
              <a:pPr/>
              <a:t>33</a:t>
            </a:fld>
            <a:endParaRPr lang="en-US" smtClean="0">
              <a:latin typeface="Arial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4294967295"/>
          </p:nvPr>
        </p:nvSpPr>
        <p:spPr>
          <a:xfrm>
            <a:off x="359161" y="762001"/>
            <a:ext cx="8425309" cy="386238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 smtClean="0"/>
              <a:t>A blond three-year-old boy in a red polo shirt comes running across a sunlit hardwood floor in what I somehow know is my future home. By the same intuitive perception, I know the boy is my own. I bend to scoop him into my left arm, using my handless right arm to balance him, and we laugh together as I swing him up to my shoulder… Then, with a shock, the vision blinks out. I’m back in the canyon, echoes of his joyful sounds resonating in my mind, creating a subconscious reassurance that somehow I will survive this entrapment.  Despite having already come to accept that I will die where I stand before help arrives, now I believe I will live. </a:t>
            </a:r>
          </a:p>
          <a:p>
            <a:pPr>
              <a:buNone/>
            </a:pPr>
            <a:r>
              <a:rPr lang="en-US" sz="2000" dirty="0" smtClean="0"/>
              <a:t>That belief, that boy, changes everything for me. </a:t>
            </a:r>
          </a:p>
          <a:p>
            <a:pPr algn="r">
              <a:buNone/>
            </a:pPr>
            <a:r>
              <a:rPr lang="en-US" sz="2000" dirty="0" smtClean="0"/>
              <a:t>–  </a:t>
            </a:r>
            <a:r>
              <a:rPr lang="en-US" sz="2000" dirty="0" err="1" smtClean="0"/>
              <a:t>Aron</a:t>
            </a:r>
            <a:r>
              <a:rPr lang="en-US" sz="2000" dirty="0" smtClean="0"/>
              <a:t> Lee Ralston (2005)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Evolution at the Speed of Thought</a:t>
            </a:r>
            <a:endParaRPr lang="en-US" sz="3600" dirty="0"/>
          </a:p>
        </p:txBody>
      </p:sp>
      <p:sp>
        <p:nvSpPr>
          <p:cNvPr id="9221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</a:rPr>
              <a:t>24 Jan 2018</a:t>
            </a:r>
            <a:endParaRPr lang="en-US">
              <a:latin typeface="Arial" charset="0"/>
            </a:endParaRPr>
          </a:p>
        </p:txBody>
      </p:sp>
      <p:sp>
        <p:nvSpPr>
          <p:cNvPr id="9220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</a:rPr>
              <a:t>Slide </a:t>
            </a:r>
            <a:fld id="{D4331BA8-F5F8-4A45-8A10-5EE462372942}" type="slidenum">
              <a:rPr lang="en-US" smtClean="0">
                <a:latin typeface="Arial" charset="0"/>
              </a:rPr>
              <a:pPr/>
              <a:t>34</a:t>
            </a:fld>
            <a:endParaRPr lang="en-US" smtClean="0">
              <a:latin typeface="Arial" charset="0"/>
            </a:endParaRPr>
          </a:p>
        </p:txBody>
      </p:sp>
      <p:pic>
        <p:nvPicPr>
          <p:cNvPr id="7" name="Picture 2" descr="https://lh5.googleusercontent.com/-KtGzUPEoae8/AAAAAAAAAAI/AAAAAAAABT8/kV-LgusWYzw/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1098" y="924566"/>
            <a:ext cx="2887066" cy="287578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386148" y="4002923"/>
            <a:ext cx="6428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We Need New Narratives In Finance!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6" name="Text Box 4"/>
          <p:cNvSpPr txBox="1">
            <a:spLocks noChangeArrowheads="1"/>
          </p:cNvSpPr>
          <p:nvPr/>
        </p:nvSpPr>
        <p:spPr bwMode="auto">
          <a:xfrm>
            <a:off x="1439676" y="384510"/>
            <a:ext cx="6228691" cy="13234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Thank You!</a:t>
            </a:r>
            <a:endParaRPr lang="en-US" sz="8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188" y="3471853"/>
            <a:ext cx="1404156" cy="14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5579" y="1527637"/>
            <a:ext cx="7608621" cy="306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 smtClean="0">
                <a:latin typeface="+mj-lt"/>
              </a:rPr>
              <a:t>For more on Adaptive Markets:</a:t>
            </a:r>
          </a:p>
          <a:p>
            <a:pPr marL="346075" indent="-346075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latin typeface="+mj-lt"/>
                <a:hlinkClick r:id="rId4"/>
              </a:rPr>
              <a:t>http://bit.ly/2t3Sre6</a:t>
            </a:r>
            <a:r>
              <a:rPr lang="en-US" dirty="0" smtClean="0"/>
              <a:t> </a:t>
            </a:r>
            <a:r>
              <a:rPr lang="en-US" dirty="0" smtClean="0">
                <a:latin typeface="+mj-lt"/>
              </a:rPr>
              <a:t>(MIT Sloan Lecture)</a:t>
            </a:r>
            <a:endParaRPr lang="en-US" dirty="0" smtClean="0">
              <a:latin typeface="+mj-lt"/>
              <a:hlinkClick r:id="rId4"/>
            </a:endParaRPr>
          </a:p>
          <a:p>
            <a:pPr marL="346075" indent="-346075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latin typeface="+mj-lt"/>
                <a:hlinkClick r:id="rId4"/>
              </a:rPr>
              <a:t>http://bit.ly/2ty6Rqp</a:t>
            </a:r>
            <a:r>
              <a:rPr lang="en-US" dirty="0" smtClean="0">
                <a:latin typeface="+mj-lt"/>
              </a:rPr>
              <a:t> (Clarendon Lectures)</a:t>
            </a:r>
          </a:p>
          <a:p>
            <a:pPr marL="346075" indent="-346075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latin typeface="+mj-lt"/>
                <a:hlinkClick r:id="rId5"/>
              </a:rPr>
              <a:t>http://alo.mit.edu</a:t>
            </a:r>
            <a:r>
              <a:rPr lang="en-US" dirty="0" smtClean="0">
                <a:latin typeface="+mj-lt"/>
              </a:rPr>
              <a:t> (website)</a:t>
            </a:r>
          </a:p>
          <a:p>
            <a:pPr marL="346075" indent="-346075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@</a:t>
            </a:r>
            <a:r>
              <a:rPr lang="en-US" dirty="0" err="1" smtClean="0">
                <a:latin typeface="+mj-lt"/>
              </a:rPr>
              <a:t>AndrewWLo</a:t>
            </a:r>
            <a:r>
              <a:rPr lang="en-US" dirty="0" smtClean="0">
                <a:latin typeface="+mj-lt"/>
              </a:rPr>
              <a:t> (Twitter)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14AC9725-0D3F-49E6-9727-EB9C915CDCE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A565DFD6-05C3-44F3-91F3-A13D68A97280}" type="slidenum">
              <a:rPr lang="en-US"/>
              <a:pPr/>
              <a:t>36</a:t>
            </a:fld>
            <a:endParaRPr lang="en-US"/>
          </a:p>
        </p:txBody>
      </p:sp>
      <p:sp>
        <p:nvSpPr>
          <p:cNvPr id="958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7524" y="735546"/>
            <a:ext cx="8534400" cy="3714750"/>
          </a:xfrm>
        </p:spPr>
        <p:txBody>
          <a:bodyPr/>
          <a:lstStyle/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>
                <a:latin typeface="+mj-lt"/>
              </a:rPr>
              <a:t>Abbe, E., Khandani, A. and A. Lo, 2012, “Privacy-Preserving Methods for Sharing Financial Risk Exposures”, </a:t>
            </a:r>
            <a:r>
              <a:rPr lang="en-US" sz="1100" i="1" dirty="0" smtClean="0">
                <a:latin typeface="+mj-lt"/>
              </a:rPr>
              <a:t>American Economic Review: Papers and Proceedings</a:t>
            </a:r>
            <a:r>
              <a:rPr lang="en-US" sz="1100" dirty="0" smtClean="0">
                <a:latin typeface="+mj-lt"/>
              </a:rPr>
              <a:t> 102, 65–70.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err="1" smtClean="0">
                <a:latin typeface="+mj-lt"/>
              </a:rPr>
              <a:t>Bisias</a:t>
            </a:r>
            <a:r>
              <a:rPr lang="en-US" sz="1100" dirty="0" smtClean="0">
                <a:latin typeface="+mj-lt"/>
              </a:rPr>
              <a:t>, D., Flood, M., Lo, A., and S. </a:t>
            </a:r>
            <a:r>
              <a:rPr lang="en-US" sz="1100" dirty="0" err="1" smtClean="0">
                <a:latin typeface="+mj-lt"/>
              </a:rPr>
              <a:t>Valavanis</a:t>
            </a:r>
            <a:r>
              <a:rPr lang="en-US" sz="1100" dirty="0" smtClean="0">
                <a:latin typeface="+mj-lt"/>
              </a:rPr>
              <a:t>, 2012, “A Survey of Systemic Risk Analytics”, </a:t>
            </a:r>
            <a:r>
              <a:rPr lang="en-US" sz="1100" i="1" dirty="0" smtClean="0">
                <a:latin typeface="+mj-lt"/>
              </a:rPr>
              <a:t>Annual Review of Financial Economics</a:t>
            </a:r>
            <a:r>
              <a:rPr lang="en-US" sz="1100" dirty="0" smtClean="0">
                <a:latin typeface="+mj-lt"/>
              </a:rPr>
              <a:t> 4, 255–296.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>
                <a:latin typeface="+mj-lt"/>
              </a:rPr>
              <a:t>Brennan, T. and A. Lo, 2012, “Do Labyrinthine Legal Limits on Leverage Lessen the Likelihood of Losses? An Analytical Framework</a:t>
            </a:r>
            <a:r>
              <a:rPr lang="en-US" sz="1100" i="1" dirty="0" smtClean="0">
                <a:latin typeface="+mj-lt"/>
              </a:rPr>
              <a:t>”, Texas Law Review </a:t>
            </a:r>
            <a:r>
              <a:rPr lang="en-US" sz="1100" dirty="0" smtClean="0">
                <a:latin typeface="+mj-lt"/>
              </a:rPr>
              <a:t>90, 1775–1810.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>
                <a:latin typeface="+mj-lt"/>
              </a:rPr>
              <a:t>Brennan, T. and A. Lo, 2014, “Dynamic Loss Probabilities and Implications for Financial Regulation”, to appear in </a:t>
            </a:r>
            <a:r>
              <a:rPr lang="en-US" sz="1100" i="1" dirty="0" smtClean="0">
                <a:latin typeface="+mj-lt"/>
              </a:rPr>
              <a:t>Yale Journal on Regulation</a:t>
            </a:r>
            <a:r>
              <a:rPr lang="en-US" sz="1100" dirty="0" smtClean="0">
                <a:latin typeface="+mj-lt"/>
              </a:rPr>
              <a:t>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err="1" smtClean="0">
                <a:latin typeface="+mj-lt"/>
              </a:rPr>
              <a:t>Butaru</a:t>
            </a:r>
            <a:r>
              <a:rPr lang="en-US" sz="1100" dirty="0" smtClean="0">
                <a:latin typeface="+mj-lt"/>
              </a:rPr>
              <a:t>, F., Chen, Q., Clark, B., Das, S., Lo, A., and A. </a:t>
            </a:r>
            <a:r>
              <a:rPr lang="en-US" sz="1100" dirty="0" err="1" smtClean="0">
                <a:latin typeface="+mj-lt"/>
              </a:rPr>
              <a:t>Siddique</a:t>
            </a:r>
            <a:r>
              <a:rPr lang="en-US" sz="1100" dirty="0" smtClean="0">
                <a:latin typeface="+mj-lt"/>
              </a:rPr>
              <a:t>, 2015, “Risk and Risk Management in the Credit Card Industry” (June 14, 2015). Available at SSRN: http://ssrn.com/abstract=2618746 or </a:t>
            </a:r>
            <a:r>
              <a:rPr lang="en-US" sz="1100" dirty="0" smtClean="0">
                <a:latin typeface="+mj-lt"/>
                <a:hlinkClick r:id="rId3"/>
              </a:rPr>
              <a:t>http://dx.doi.org/10.2139/ssrn.2618746</a:t>
            </a:r>
            <a:endParaRPr lang="en-US" sz="1100" dirty="0" smtClean="0">
              <a:latin typeface="+mj-lt"/>
            </a:endParaRP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>
                <a:latin typeface="+mj-lt"/>
              </a:rPr>
              <a:t>Campbell, J., Lo, A. and C. </a:t>
            </a:r>
            <a:r>
              <a:rPr lang="en-US" sz="1100" dirty="0" err="1" smtClean="0">
                <a:latin typeface="+mj-lt"/>
              </a:rPr>
              <a:t>MacKinlay</a:t>
            </a:r>
            <a:r>
              <a:rPr lang="en-US" sz="1100" dirty="0" smtClean="0">
                <a:latin typeface="+mj-lt"/>
              </a:rPr>
              <a:t>, 1997, </a:t>
            </a:r>
            <a:r>
              <a:rPr lang="en-US" sz="1100" i="1" dirty="0" smtClean="0">
                <a:latin typeface="+mj-lt"/>
              </a:rPr>
              <a:t>The Econometrics of Financial Markets</a:t>
            </a:r>
            <a:r>
              <a:rPr lang="en-US" sz="1100" dirty="0" smtClean="0">
                <a:latin typeface="+mj-lt"/>
              </a:rPr>
              <a:t>.  Princeton, NJ: Princeton University Press.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>
                <a:latin typeface="+mj-lt"/>
              </a:rPr>
              <a:t>Chan, N., </a:t>
            </a:r>
            <a:r>
              <a:rPr lang="en-US" sz="1100" dirty="0" err="1" smtClean="0">
                <a:latin typeface="+mj-lt"/>
              </a:rPr>
              <a:t>Getmansky</a:t>
            </a:r>
            <a:r>
              <a:rPr lang="en-US" sz="1100" dirty="0" smtClean="0">
                <a:latin typeface="+mj-lt"/>
              </a:rPr>
              <a:t>, M., Haas, S. and A. Lo, 2007, “Systemic Risk and Hedge Funds”, in M. Carey and R. </a:t>
            </a:r>
            <a:r>
              <a:rPr lang="en-US" sz="1100" dirty="0" err="1" smtClean="0">
                <a:latin typeface="+mj-lt"/>
              </a:rPr>
              <a:t>Stulz</a:t>
            </a:r>
            <a:r>
              <a:rPr lang="en-US" sz="1100" dirty="0" smtClean="0">
                <a:latin typeface="+mj-lt"/>
              </a:rPr>
              <a:t>, eds., </a:t>
            </a:r>
            <a:r>
              <a:rPr lang="en-US" sz="1100" i="1" dirty="0" smtClean="0">
                <a:latin typeface="+mj-lt"/>
              </a:rPr>
              <a:t>The Risks of Financial Institutions and the Financial Sector</a:t>
            </a:r>
            <a:r>
              <a:rPr lang="en-US" sz="1100" dirty="0" smtClean="0">
                <a:latin typeface="+mj-lt"/>
              </a:rPr>
              <a:t>. Chicago, IL: University of Chicago Press.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err="1" smtClean="0">
                <a:latin typeface="+mj-lt"/>
              </a:rPr>
              <a:t>Getmansky</a:t>
            </a:r>
            <a:r>
              <a:rPr lang="en-US" sz="1100" dirty="0" smtClean="0">
                <a:latin typeface="+mj-lt"/>
              </a:rPr>
              <a:t>, M., Lo, A. and I. </a:t>
            </a:r>
            <a:r>
              <a:rPr lang="en-US" sz="1100" dirty="0" err="1" smtClean="0">
                <a:latin typeface="+mj-lt"/>
              </a:rPr>
              <a:t>Makarov</a:t>
            </a:r>
            <a:r>
              <a:rPr lang="en-US" sz="1100" dirty="0" smtClean="0">
                <a:latin typeface="+mj-lt"/>
              </a:rPr>
              <a:t>, 2004, “An Econometric Analysis of Serial Correlation and Illiquidity in Hedge-Fund Returns”, </a:t>
            </a:r>
            <a:r>
              <a:rPr lang="en-US" sz="1100" i="1" dirty="0" smtClean="0">
                <a:latin typeface="+mj-lt"/>
              </a:rPr>
              <a:t>Journal of Financial Economics </a:t>
            </a:r>
            <a:r>
              <a:rPr lang="en-US" sz="1100" dirty="0" smtClean="0">
                <a:latin typeface="+mj-lt"/>
              </a:rPr>
              <a:t>74, 529</a:t>
            </a:r>
            <a:r>
              <a:rPr lang="en-US" sz="1100" dirty="0" smtClean="0">
                <a:latin typeface="+mj-lt"/>
                <a:cs typeface="Times New Roman" pitchFamily="18" charset="0"/>
              </a:rPr>
              <a:t>–</a:t>
            </a:r>
            <a:r>
              <a:rPr lang="en-US" sz="1100" dirty="0" smtClean="0">
                <a:latin typeface="+mj-lt"/>
              </a:rPr>
              <a:t>609.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err="1" smtClean="0">
                <a:latin typeface="+mj-lt"/>
              </a:rPr>
              <a:t>Getmansky</a:t>
            </a:r>
            <a:r>
              <a:rPr lang="en-US" sz="1100" dirty="0" smtClean="0">
                <a:latin typeface="+mj-lt"/>
              </a:rPr>
              <a:t>, M., Lo, A. and S. Mei, 2004, “Sifting Through the Wreckage: Lessons from Recent Hedge-Fund Liquidations”, </a:t>
            </a:r>
            <a:r>
              <a:rPr lang="en-US" sz="1100" i="1" dirty="0" smtClean="0">
                <a:latin typeface="+mj-lt"/>
              </a:rPr>
              <a:t>Journal of Investment Management </a:t>
            </a:r>
            <a:r>
              <a:rPr lang="en-US" sz="1100" dirty="0" smtClean="0">
                <a:latin typeface="+mj-lt"/>
              </a:rPr>
              <a:t>2, 6</a:t>
            </a:r>
            <a:r>
              <a:rPr lang="en-US" sz="1100" dirty="0" smtClean="0">
                <a:latin typeface="+mj-lt"/>
                <a:cs typeface="Times New Roman" pitchFamily="18" charset="0"/>
              </a:rPr>
              <a:t>–</a:t>
            </a:r>
            <a:r>
              <a:rPr lang="en-US" sz="1100" dirty="0" smtClean="0">
                <a:latin typeface="+mj-lt"/>
              </a:rPr>
              <a:t>38.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>
                <a:latin typeface="+mj-lt"/>
              </a:rPr>
              <a:t>Khandani, A., Kim, A. and A. Lo, 2010, “Consumer Credit Risk Models via Machine-Learning Algorithms”, </a:t>
            </a:r>
            <a:r>
              <a:rPr lang="en-US" sz="1100" i="1" dirty="0" smtClean="0">
                <a:latin typeface="+mj-lt"/>
              </a:rPr>
              <a:t>Journal of Banking &amp; Finance</a:t>
            </a:r>
            <a:r>
              <a:rPr lang="en-US" sz="1100" dirty="0" smtClean="0">
                <a:latin typeface="+mj-lt"/>
              </a:rPr>
              <a:t> 34, 2767–2787.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>
                <a:latin typeface="+mj-lt"/>
              </a:rPr>
              <a:t>Khandani, A. and A. Lo, 2007, “What Happened to the </a:t>
            </a:r>
            <a:r>
              <a:rPr lang="en-US" sz="1100" dirty="0" err="1" smtClean="0">
                <a:latin typeface="+mj-lt"/>
              </a:rPr>
              <a:t>Quants</a:t>
            </a:r>
            <a:r>
              <a:rPr lang="en-US" sz="1100" dirty="0" smtClean="0">
                <a:latin typeface="+mj-lt"/>
              </a:rPr>
              <a:t> In August 2007?”, </a:t>
            </a:r>
            <a:r>
              <a:rPr lang="en-US" sz="1100" i="1" dirty="0" smtClean="0">
                <a:latin typeface="+mj-lt"/>
              </a:rPr>
              <a:t>Journal of Investment Management</a:t>
            </a:r>
            <a:r>
              <a:rPr lang="en-US" sz="1100" dirty="0" smtClean="0">
                <a:latin typeface="+mj-lt"/>
              </a:rPr>
              <a:t> 5, 29</a:t>
            </a:r>
            <a:r>
              <a:rPr lang="en-US" sz="1100" dirty="0" smtClean="0">
                <a:latin typeface="+mj-lt"/>
                <a:cs typeface="Arial" charset="0"/>
              </a:rPr>
              <a:t>–</a:t>
            </a:r>
            <a:r>
              <a:rPr lang="en-US" sz="1100" dirty="0" smtClean="0">
                <a:latin typeface="+mj-lt"/>
              </a:rPr>
              <a:t>78.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>
                <a:latin typeface="+mj-lt"/>
              </a:rPr>
              <a:t>Khandani</a:t>
            </a:r>
            <a:r>
              <a:rPr lang="en-US" sz="1100" dirty="0">
                <a:latin typeface="+mj-lt"/>
              </a:rPr>
              <a:t>, A. and A. Lo, 2009, “What Happened to the </a:t>
            </a:r>
            <a:r>
              <a:rPr lang="en-US" sz="1100" dirty="0" err="1">
                <a:latin typeface="+mj-lt"/>
              </a:rPr>
              <a:t>Quants</a:t>
            </a:r>
            <a:r>
              <a:rPr lang="en-US" sz="1100" dirty="0">
                <a:latin typeface="+mj-lt"/>
              </a:rPr>
              <a:t> in August 2007?: Evidence from Factors and Transactions Data”, to appear in Journal of Financial Markets</a:t>
            </a:r>
            <a:r>
              <a:rPr lang="en-US" sz="1100" dirty="0" smtClean="0">
                <a:latin typeface="+mj-lt"/>
              </a:rPr>
              <a:t>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/>
              <a:t>Khandani, A., Lo, A., and R. Merton, 2013, “Systemic Risk and the Refinancing Ratchet Effect”, </a:t>
            </a:r>
            <a:r>
              <a:rPr lang="en-US" sz="1100" i="1" dirty="0" smtClean="0"/>
              <a:t>Journal of Financial Economics</a:t>
            </a:r>
            <a:r>
              <a:rPr lang="en-US" sz="1100" dirty="0" smtClean="0"/>
              <a:t> 108, 29–45.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buNone/>
              <a:tabLst>
                <a:tab pos="452438" algn="l"/>
                <a:tab pos="684213" algn="l"/>
                <a:tab pos="1830388" algn="l"/>
                <a:tab pos="2284413" algn="l"/>
              </a:tabLst>
            </a:pPr>
            <a:endParaRPr lang="en-US" sz="1100" dirty="0">
              <a:latin typeface="+mj-lt"/>
            </a:endParaRPr>
          </a:p>
        </p:txBody>
      </p:sp>
      <p:sp>
        <p:nvSpPr>
          <p:cNvPr id="9584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References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24 Jan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271C168-64C0-460E-8C8F-8DC3C2F246BB}" type="slidenum">
              <a:rPr lang="en-US"/>
              <a:pPr/>
              <a:t>37</a:t>
            </a:fld>
            <a:endParaRPr lang="en-US"/>
          </a:p>
        </p:txBody>
      </p:sp>
      <p:sp>
        <p:nvSpPr>
          <p:cNvPr id="960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6072" y="769218"/>
            <a:ext cx="8534400" cy="3314700"/>
          </a:xfrm>
        </p:spPr>
        <p:txBody>
          <a:bodyPr/>
          <a:lstStyle/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err="1" smtClean="0"/>
              <a:t>Kirilenko</a:t>
            </a:r>
            <a:r>
              <a:rPr lang="en-US" sz="1100" dirty="0" smtClean="0"/>
              <a:t>, A., and A. Lo, 2013, “Moore's Law vs. Murphy's Law: Algorithmic Trading and Its Discontents”, </a:t>
            </a:r>
            <a:r>
              <a:rPr lang="en-US" sz="1100" i="1" dirty="0" smtClean="0"/>
              <a:t>Journal of Economic Perspectives</a:t>
            </a:r>
            <a:r>
              <a:rPr lang="en-US" sz="1100" dirty="0" smtClean="0"/>
              <a:t> 27, 51–72.</a:t>
            </a:r>
            <a:endParaRPr lang="en-US" sz="1100" dirty="0" smtClean="0">
              <a:cs typeface="Times New Roman" pitchFamily="18" charset="0"/>
            </a:endParaRP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>
                <a:latin typeface="+mj-lt"/>
              </a:rPr>
              <a:t>Li, W., </a:t>
            </a:r>
            <a:r>
              <a:rPr lang="en-US" sz="1100" dirty="0" err="1" smtClean="0">
                <a:latin typeface="+mj-lt"/>
              </a:rPr>
              <a:t>Azar</a:t>
            </a:r>
            <a:r>
              <a:rPr lang="en-US" sz="1100" dirty="0" smtClean="0">
                <a:latin typeface="+mj-lt"/>
              </a:rPr>
              <a:t>, </a:t>
            </a:r>
            <a:r>
              <a:rPr lang="en-US" sz="1100" dirty="0" err="1" smtClean="0">
                <a:latin typeface="+mj-lt"/>
              </a:rPr>
              <a:t>Larochelle</a:t>
            </a:r>
            <a:r>
              <a:rPr lang="en-US" sz="1100" dirty="0" smtClean="0">
                <a:latin typeface="+mj-lt"/>
              </a:rPr>
              <a:t>, D., Hill, P. and A. Lo, 2015, “Law Is Code: A Software Engineering Approach to Analyzing the United States Code”, </a:t>
            </a:r>
            <a:r>
              <a:rPr lang="en-US" sz="1100" i="1" dirty="0" smtClean="0">
                <a:latin typeface="+mj-lt"/>
              </a:rPr>
              <a:t>Journal of Business &amp; Technology Law </a:t>
            </a:r>
            <a:r>
              <a:rPr lang="en-US" sz="1100" dirty="0" smtClean="0">
                <a:latin typeface="+mj-lt"/>
              </a:rPr>
              <a:t>10,</a:t>
            </a:r>
            <a:r>
              <a:rPr lang="en-US" sz="1100" i="1" dirty="0" smtClean="0">
                <a:latin typeface="+mj-lt"/>
              </a:rPr>
              <a:t> </a:t>
            </a:r>
            <a:r>
              <a:rPr lang="en-US" sz="1100" dirty="0" smtClean="0">
                <a:latin typeface="+mj-lt"/>
              </a:rPr>
              <a:t>297–374.</a:t>
            </a:r>
            <a:endParaRPr lang="en-US" sz="1100" dirty="0" smtClean="0">
              <a:latin typeface="+mj-lt"/>
              <a:cs typeface="Times New Roman" pitchFamily="18" charset="0"/>
            </a:endParaRP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/>
              <a:t>Lo, A., 2001, </a:t>
            </a:r>
            <a:r>
              <a:rPr lang="en-US" sz="1100" dirty="0" smtClean="0">
                <a:latin typeface="Arial"/>
              </a:rPr>
              <a:t>“</a:t>
            </a:r>
            <a:r>
              <a:rPr lang="en-US" sz="1100" dirty="0" smtClean="0"/>
              <a:t>Risk Management for Hedge Funds: Introduction and Overview</a:t>
            </a:r>
            <a:r>
              <a:rPr lang="en-US" sz="1100" dirty="0" smtClean="0">
                <a:latin typeface="Arial"/>
              </a:rPr>
              <a:t>”</a:t>
            </a:r>
            <a:r>
              <a:rPr lang="en-US" sz="1100" dirty="0" smtClean="0"/>
              <a:t>, </a:t>
            </a:r>
            <a:r>
              <a:rPr lang="en-US" sz="1100" i="1" dirty="0" smtClean="0"/>
              <a:t>Financial Analysts Journal </a:t>
            </a:r>
            <a:r>
              <a:rPr lang="en-US" sz="1100" dirty="0" smtClean="0"/>
              <a:t>57, 16</a:t>
            </a:r>
            <a:r>
              <a:rPr lang="en-US" sz="1100" dirty="0" smtClean="0">
                <a:latin typeface="Arial"/>
                <a:cs typeface="Times New Roman" pitchFamily="18" charset="0"/>
              </a:rPr>
              <a:t>–</a:t>
            </a:r>
            <a:r>
              <a:rPr lang="en-US" sz="1100" dirty="0" smtClean="0">
                <a:cs typeface="Times New Roman" pitchFamily="18" charset="0"/>
              </a:rPr>
              <a:t>33 Lo, A., 2002, </a:t>
            </a:r>
            <a:r>
              <a:rPr lang="en-US" sz="1100" dirty="0" smtClean="0">
                <a:latin typeface="Arial"/>
                <a:cs typeface="Times New Roman" pitchFamily="18" charset="0"/>
              </a:rPr>
              <a:t>“</a:t>
            </a:r>
            <a:r>
              <a:rPr lang="en-US" sz="1100" dirty="0" smtClean="0">
                <a:cs typeface="Times New Roman" pitchFamily="18" charset="0"/>
              </a:rPr>
              <a:t>The Statistics of Sharpe Ratios</a:t>
            </a:r>
            <a:r>
              <a:rPr lang="en-US" sz="1100" dirty="0" smtClean="0">
                <a:latin typeface="Arial"/>
                <a:cs typeface="Times New Roman" pitchFamily="18" charset="0"/>
              </a:rPr>
              <a:t>”</a:t>
            </a:r>
            <a:r>
              <a:rPr lang="en-US" sz="1100" dirty="0" smtClean="0">
                <a:cs typeface="Times New Roman" pitchFamily="18" charset="0"/>
              </a:rPr>
              <a:t>, </a:t>
            </a:r>
            <a:r>
              <a:rPr lang="en-US" sz="1100" i="1" dirty="0" smtClean="0">
                <a:cs typeface="Times New Roman" pitchFamily="18" charset="0"/>
              </a:rPr>
              <a:t>Financial Analysts Journal </a:t>
            </a:r>
            <a:r>
              <a:rPr lang="en-US" sz="1100" dirty="0" smtClean="0">
                <a:cs typeface="Times New Roman" pitchFamily="18" charset="0"/>
              </a:rPr>
              <a:t>58, 36</a:t>
            </a:r>
            <a:r>
              <a:rPr lang="en-US" sz="1100" dirty="0" smtClean="0">
                <a:latin typeface="Arial"/>
                <a:cs typeface="Times New Roman" pitchFamily="18" charset="0"/>
              </a:rPr>
              <a:t>–</a:t>
            </a:r>
            <a:r>
              <a:rPr lang="en-US" sz="1100" dirty="0" smtClean="0">
                <a:cs typeface="Times New Roman" pitchFamily="18" charset="0"/>
              </a:rPr>
              <a:t>50.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>
                <a:cs typeface="Times New Roman" pitchFamily="18" charset="0"/>
              </a:rPr>
              <a:t>Lo, A., 2002, </a:t>
            </a:r>
            <a:r>
              <a:rPr lang="en-US" sz="1100" dirty="0" smtClean="0">
                <a:latin typeface="Arial"/>
                <a:cs typeface="Times New Roman" pitchFamily="18" charset="0"/>
              </a:rPr>
              <a:t>“</a:t>
            </a:r>
            <a:r>
              <a:rPr lang="en-US" sz="1100" dirty="0" smtClean="0">
                <a:cs typeface="Times New Roman" pitchFamily="18" charset="0"/>
              </a:rPr>
              <a:t>The Statistics of Sharpe Ratios</a:t>
            </a:r>
            <a:r>
              <a:rPr lang="en-US" sz="1100" dirty="0" smtClean="0">
                <a:latin typeface="Arial"/>
                <a:cs typeface="Times New Roman" pitchFamily="18" charset="0"/>
              </a:rPr>
              <a:t>”</a:t>
            </a:r>
            <a:r>
              <a:rPr lang="en-US" sz="1100" dirty="0" smtClean="0">
                <a:cs typeface="Times New Roman" pitchFamily="18" charset="0"/>
              </a:rPr>
              <a:t>, </a:t>
            </a:r>
            <a:r>
              <a:rPr lang="en-US" sz="1100" i="1" dirty="0" smtClean="0">
                <a:cs typeface="Times New Roman" pitchFamily="18" charset="0"/>
              </a:rPr>
              <a:t>Financial Analysts Journal </a:t>
            </a:r>
            <a:r>
              <a:rPr lang="en-US" sz="1100" dirty="0" smtClean="0">
                <a:cs typeface="Times New Roman" pitchFamily="18" charset="0"/>
              </a:rPr>
              <a:t>58, 36</a:t>
            </a:r>
            <a:r>
              <a:rPr lang="en-US" sz="1100" dirty="0" smtClean="0">
                <a:latin typeface="Arial"/>
                <a:cs typeface="Times New Roman" pitchFamily="18" charset="0"/>
              </a:rPr>
              <a:t>–</a:t>
            </a:r>
            <a:r>
              <a:rPr lang="en-US" sz="1100" dirty="0" smtClean="0">
                <a:cs typeface="Times New Roman" pitchFamily="18" charset="0"/>
              </a:rPr>
              <a:t>50.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/>
              <a:t>Lo, A., 2004, </a:t>
            </a:r>
            <a:r>
              <a:rPr lang="en-US" sz="1100" dirty="0" smtClean="0">
                <a:latin typeface="Arial"/>
              </a:rPr>
              <a:t>“</a:t>
            </a:r>
            <a:r>
              <a:rPr lang="en-US" sz="1100" dirty="0" smtClean="0"/>
              <a:t>The Adaptive Markets Hypothesis: Market Efficiency from an Evolutionary Perspective</a:t>
            </a:r>
            <a:r>
              <a:rPr lang="en-US" sz="1100" dirty="0" smtClean="0">
                <a:latin typeface="Arial"/>
              </a:rPr>
              <a:t>”</a:t>
            </a:r>
            <a:r>
              <a:rPr lang="en-US" sz="1100" dirty="0" smtClean="0"/>
              <a:t>, </a:t>
            </a:r>
            <a:r>
              <a:rPr lang="en-US" sz="1100" i="1" dirty="0" smtClean="0"/>
              <a:t>Journal of Portfolio Management </a:t>
            </a:r>
            <a:r>
              <a:rPr lang="en-US" sz="1100" dirty="0" smtClean="0"/>
              <a:t>30, 15</a:t>
            </a:r>
            <a:r>
              <a:rPr lang="en-US" sz="1100" dirty="0" smtClean="0">
                <a:latin typeface="Arial"/>
                <a:cs typeface="Times New Roman" pitchFamily="18" charset="0"/>
              </a:rPr>
              <a:t>–</a:t>
            </a:r>
            <a:r>
              <a:rPr lang="en-US" sz="1100" dirty="0" smtClean="0"/>
              <a:t>29.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/>
              <a:t>Lo, A., 2005, </a:t>
            </a:r>
            <a:r>
              <a:rPr lang="en-US" sz="1100" i="1" dirty="0" smtClean="0"/>
              <a:t>The Dynamics of the Hedge Fund Industry</a:t>
            </a:r>
            <a:r>
              <a:rPr lang="en-US" sz="1100" dirty="0" smtClean="0"/>
              <a:t>.  Charlotte, NC: CFA Institute.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/>
              <a:t>Lo, A., 2005, </a:t>
            </a:r>
            <a:r>
              <a:rPr lang="en-US" sz="1100" dirty="0" smtClean="0">
                <a:latin typeface="Arial"/>
              </a:rPr>
              <a:t>“</a:t>
            </a:r>
            <a:r>
              <a:rPr lang="en-US" sz="1100" dirty="0" smtClean="0"/>
              <a:t>Reconciling Efficient Markets with Behavioral Finance: The Adaptive Markets Hypothesis</a:t>
            </a:r>
            <a:r>
              <a:rPr lang="en-US" sz="1100" dirty="0" smtClean="0">
                <a:latin typeface="Arial"/>
              </a:rPr>
              <a:t>”</a:t>
            </a:r>
            <a:r>
              <a:rPr lang="en-US" sz="1100" dirty="0" smtClean="0"/>
              <a:t>, </a:t>
            </a:r>
            <a:r>
              <a:rPr lang="en-US" sz="1100" i="1" dirty="0" smtClean="0"/>
              <a:t>Journal of Investment Consulting </a:t>
            </a:r>
            <a:r>
              <a:rPr lang="en-US" sz="1100" dirty="0" smtClean="0"/>
              <a:t>7, 21</a:t>
            </a:r>
            <a:r>
              <a:rPr lang="en-US" sz="1100" dirty="0" smtClean="0">
                <a:latin typeface="Arial"/>
                <a:cs typeface="Times New Roman" pitchFamily="18" charset="0"/>
              </a:rPr>
              <a:t>–</a:t>
            </a:r>
            <a:r>
              <a:rPr lang="en-US" sz="1100" dirty="0" smtClean="0"/>
              <a:t>44.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/>
              <a:t>Lo, A., 2007, </a:t>
            </a:r>
            <a:r>
              <a:rPr lang="en-US" sz="1100" dirty="0" smtClean="0">
                <a:latin typeface="Arial"/>
              </a:rPr>
              <a:t>“</a:t>
            </a:r>
            <a:r>
              <a:rPr lang="en-US" sz="1100" dirty="0" smtClean="0"/>
              <a:t>Where Do Alphas Come From?: Measuring the Value of Active Investment Management</a:t>
            </a:r>
            <a:r>
              <a:rPr lang="en-US" sz="1100" dirty="0" smtClean="0">
                <a:latin typeface="Arial"/>
              </a:rPr>
              <a:t>”</a:t>
            </a:r>
            <a:r>
              <a:rPr lang="en-US" sz="1100" dirty="0" smtClean="0"/>
              <a:t>, to appear in </a:t>
            </a:r>
            <a:r>
              <a:rPr lang="en-US" sz="1100" i="1" dirty="0" smtClean="0"/>
              <a:t>Journal of Investment Management</a:t>
            </a:r>
            <a:r>
              <a:rPr lang="en-US" sz="1100" dirty="0" smtClean="0"/>
              <a:t>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/>
              <a:t>Lo, A., 2012, “Reading About the Financial Crisis: A 21-Book Review”, </a:t>
            </a:r>
            <a:r>
              <a:rPr lang="en-US" sz="1100" i="1" dirty="0" smtClean="0"/>
              <a:t>Journal of Economic Literature</a:t>
            </a:r>
            <a:r>
              <a:rPr lang="en-US" sz="1100" dirty="0" smtClean="0"/>
              <a:t> 50, 151</a:t>
            </a:r>
            <a:r>
              <a:rPr lang="en-US" sz="1100" dirty="0" smtClean="0">
                <a:latin typeface="Calibri"/>
              </a:rPr>
              <a:t>–</a:t>
            </a:r>
            <a:r>
              <a:rPr lang="en-US" sz="1100" dirty="0" smtClean="0"/>
              <a:t>178.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 smtClean="0"/>
              <a:t>Lo, A., 2013, “Fear, Greed, and Financial Crises: A Cognitive Neurosciences Perspective”, in J.P. </a:t>
            </a:r>
            <a:r>
              <a:rPr lang="en-US" sz="1100" dirty="0" err="1" smtClean="0"/>
              <a:t>Fouque</a:t>
            </a:r>
            <a:r>
              <a:rPr lang="en-US" sz="1100" dirty="0" smtClean="0"/>
              <a:t> and J. </a:t>
            </a:r>
            <a:r>
              <a:rPr lang="en-US" sz="1100" dirty="0" err="1" smtClean="0"/>
              <a:t>Langsam</a:t>
            </a:r>
            <a:r>
              <a:rPr lang="en-US" sz="1100" dirty="0" smtClean="0"/>
              <a:t>, eds., </a:t>
            </a:r>
            <a:r>
              <a:rPr lang="en-US" sz="1100" i="1" dirty="0" smtClean="0"/>
              <a:t>Handbook of Systemic Risk</a:t>
            </a:r>
            <a:r>
              <a:rPr lang="en-US" sz="1100" dirty="0" smtClean="0"/>
              <a:t>, Cambridge University Press.</a:t>
            </a:r>
            <a:endParaRPr lang="en-US" sz="1100" dirty="0"/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/>
              <a:t>Lo, A. and C. </a:t>
            </a:r>
            <a:r>
              <a:rPr lang="en-US" sz="1100" dirty="0" err="1"/>
              <a:t>MacKinlay</a:t>
            </a:r>
            <a:r>
              <a:rPr lang="en-US" sz="1100" dirty="0"/>
              <a:t>, 1999, </a:t>
            </a:r>
            <a:r>
              <a:rPr lang="en-US" sz="1100" i="1" dirty="0"/>
              <a:t>A Non-Random Walk Down Wall Street</a:t>
            </a:r>
            <a:r>
              <a:rPr lang="en-US" sz="1100" dirty="0"/>
              <a:t>. Princeton, NJ: Princeton University Press.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r>
              <a:rPr lang="en-US" sz="1100" dirty="0"/>
              <a:t>Lo, A., </a:t>
            </a:r>
            <a:r>
              <a:rPr lang="en-US" sz="1100" dirty="0" err="1"/>
              <a:t>Petrov</a:t>
            </a:r>
            <a:r>
              <a:rPr lang="en-US" sz="1100" dirty="0"/>
              <a:t>, C. and M. </a:t>
            </a:r>
            <a:r>
              <a:rPr lang="en-US" sz="1100" dirty="0" err="1"/>
              <a:t>Wierzbicki</a:t>
            </a:r>
            <a:r>
              <a:rPr lang="en-US" sz="1100" dirty="0"/>
              <a:t>, 2003, </a:t>
            </a:r>
            <a:r>
              <a:rPr lang="en-US" sz="1100" dirty="0">
                <a:latin typeface="Arial"/>
              </a:rPr>
              <a:t>“</a:t>
            </a:r>
            <a:r>
              <a:rPr lang="en-US" sz="1100" dirty="0"/>
              <a:t>It's 11pm</a:t>
            </a:r>
            <a:r>
              <a:rPr lang="en-US" sz="1100" dirty="0">
                <a:latin typeface="Arial"/>
                <a:cs typeface="Times New Roman" pitchFamily="18" charset="0"/>
              </a:rPr>
              <a:t>—</a:t>
            </a:r>
            <a:r>
              <a:rPr lang="en-US" sz="1100" dirty="0"/>
              <a:t>Do You Know Where Your Liquidity Is?  The Mean-Variance-Liquidity Frontier</a:t>
            </a:r>
            <a:r>
              <a:rPr lang="en-US" sz="1100" dirty="0">
                <a:latin typeface="Arial"/>
              </a:rPr>
              <a:t>”</a:t>
            </a:r>
            <a:r>
              <a:rPr lang="en-US" sz="1100" dirty="0"/>
              <a:t>, </a:t>
            </a:r>
            <a:r>
              <a:rPr lang="en-US" sz="1100" i="1" dirty="0"/>
              <a:t>Journal of Investment Management</a:t>
            </a:r>
            <a:r>
              <a:rPr lang="en-US" sz="1100" dirty="0"/>
              <a:t> 1, 55</a:t>
            </a:r>
            <a:r>
              <a:rPr lang="en-US" sz="1100" dirty="0">
                <a:latin typeface="Arial"/>
                <a:cs typeface="Times New Roman" pitchFamily="18" charset="0"/>
              </a:rPr>
              <a:t>–</a:t>
            </a:r>
            <a:r>
              <a:rPr lang="en-US" sz="1100" dirty="0"/>
              <a:t>93</a:t>
            </a:r>
            <a:r>
              <a:rPr lang="en-US" sz="1100" dirty="0" smtClean="0"/>
              <a:t>.</a:t>
            </a:r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endParaRPr lang="en-US" sz="1100" dirty="0"/>
          </a:p>
          <a:p>
            <a:pPr marL="176213" indent="-176213" defTabSz="1027113">
              <a:lnSpc>
                <a:spcPct val="80000"/>
              </a:lnSpc>
              <a:spcBef>
                <a:spcPct val="40000"/>
              </a:spcBef>
              <a:tabLst>
                <a:tab pos="452438" algn="l"/>
                <a:tab pos="684213" algn="l"/>
                <a:tab pos="1830388" algn="l"/>
                <a:tab pos="2284413" algn="l"/>
              </a:tabLst>
            </a:pPr>
            <a:endParaRPr lang="en-US" sz="1100" dirty="0"/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References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28000"/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Journey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043608" y="1086585"/>
            <a:ext cx="2916324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Efficient Markets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Rational Expectations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4187396" y="1275608"/>
            <a:ext cx="684076" cy="297033"/>
          </a:xfrm>
          <a:prstGeom prst="rightArrow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112060" y="1086585"/>
            <a:ext cx="2916324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Behavioral Finance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Psychology</a:t>
            </a:r>
          </a:p>
        </p:txBody>
      </p:sp>
      <p:sp>
        <p:nvSpPr>
          <p:cNvPr id="9" name="Curved Left Arrow 8"/>
          <p:cNvSpPr/>
          <p:nvPr/>
        </p:nvSpPr>
        <p:spPr bwMode="auto">
          <a:xfrm>
            <a:off x="8196964" y="1416611"/>
            <a:ext cx="695516" cy="1101135"/>
          </a:xfrm>
          <a:prstGeom prst="curvedLeftArrow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112060" y="2047968"/>
            <a:ext cx="2916324" cy="685800"/>
          </a:xfrm>
          <a:prstGeom prst="roundRect">
            <a:avLst/>
          </a:prstGeom>
          <a:solidFill>
            <a:srgbClr val="FF99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Cognitive Neurosciences</a:t>
            </a:r>
          </a:p>
        </p:txBody>
      </p:sp>
      <p:sp>
        <p:nvSpPr>
          <p:cNvPr id="11" name="Right Arrow 10"/>
          <p:cNvSpPr/>
          <p:nvPr/>
        </p:nvSpPr>
        <p:spPr bwMode="auto">
          <a:xfrm rot="10800000">
            <a:off x="4151393" y="2247716"/>
            <a:ext cx="684076" cy="297033"/>
          </a:xfrm>
          <a:prstGeom prst="rightArrow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1055048" y="2074971"/>
            <a:ext cx="2916324" cy="685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Artificial Intelligence Bounded Rationality</a:t>
            </a:r>
          </a:p>
        </p:txBody>
      </p:sp>
      <p:sp>
        <p:nvSpPr>
          <p:cNvPr id="13" name="Curved Right Arrow 12"/>
          <p:cNvSpPr/>
          <p:nvPr/>
        </p:nvSpPr>
        <p:spPr bwMode="auto">
          <a:xfrm>
            <a:off x="143508" y="2361714"/>
            <a:ext cx="731520" cy="1020126"/>
          </a:xfrm>
          <a:prstGeom prst="curvedRightArrow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5112060" y="3047079"/>
            <a:ext cx="2916324" cy="685800"/>
          </a:xfrm>
          <a:prstGeom prst="round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Calibri"/>
              </a:rPr>
              <a:t>Adaptive Markets Hypothesis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1055048" y="3074082"/>
            <a:ext cx="2916324" cy="685800"/>
          </a:xfrm>
          <a:prstGeom prst="round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Evolutionary Biology Ecology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4223400" y="3246826"/>
            <a:ext cx="684076" cy="297033"/>
          </a:xfrm>
          <a:prstGeom prst="rightArrow">
            <a:avLst/>
          </a:prstGeom>
          <a:solidFill>
            <a:srgbClr val="FFC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Slide </a:t>
            </a:r>
            <a:fld id="{F8A41FBF-FEEE-4A9A-A2F5-E99B5B29552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24 Jan 2018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1451517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663540"/>
            <a:ext cx="2407078" cy="403244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r="7325"/>
          <a:stretch>
            <a:fillRect/>
          </a:stretch>
        </p:blipFill>
        <p:spPr bwMode="auto">
          <a:xfrm>
            <a:off x="3599896" y="261121"/>
            <a:ext cx="734069" cy="79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9703018E-AB9A-433D-BD32-50FB602B20C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42574E94-BD76-4370-A477-1DC0309EECB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195" name="Content Placeholder 2"/>
          <p:cNvSpPr>
            <a:spLocks noGrp="1"/>
          </p:cNvSpPr>
          <p:nvPr>
            <p:ph idx="4294967295"/>
          </p:nvPr>
        </p:nvSpPr>
        <p:spPr>
          <a:xfrm>
            <a:off x="503238" y="800100"/>
            <a:ext cx="8640762" cy="30861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Traditional investment framework is flawed</a:t>
            </a:r>
          </a:p>
          <a:p>
            <a:pPr>
              <a:defRPr/>
            </a:pPr>
            <a:r>
              <a:rPr lang="en-US" sz="2400" dirty="0" smtClean="0"/>
              <a:t>Not wrong, but incomplete (physics envy)</a:t>
            </a:r>
          </a:p>
          <a:p>
            <a:pPr>
              <a:tabLst>
                <a:tab pos="3200320" algn="l"/>
              </a:tabLst>
              <a:defRPr/>
            </a:pPr>
            <a:r>
              <a:rPr lang="en-US" sz="2400" dirty="0" smtClean="0"/>
              <a:t>Stable environment 	</a:t>
            </a:r>
            <a:r>
              <a:rPr lang="en-US" sz="2400" dirty="0" smtClean="0">
                <a:sym typeface="Symbol" pitchFamily="18" charset="2"/>
              </a:rPr>
              <a:t> stable investment policies (EMH)</a:t>
            </a:r>
          </a:p>
          <a:p>
            <a:pPr>
              <a:tabLst>
                <a:tab pos="3200320" algn="l"/>
              </a:tabLst>
              <a:defRPr/>
            </a:pPr>
            <a:r>
              <a:rPr lang="en-US" sz="2400" dirty="0" smtClean="0">
                <a:sym typeface="Symbol" pitchFamily="18" charset="2"/>
              </a:rPr>
              <a:t>Dynamic environment	 dynamic investment policies (AMH)</a:t>
            </a:r>
          </a:p>
          <a:p>
            <a:pPr>
              <a:defRPr/>
            </a:pPr>
            <a:r>
              <a:rPr lang="en-US" sz="2400" dirty="0" smtClean="0">
                <a:sym typeface="Symbol" pitchFamily="18" charset="2"/>
              </a:rPr>
              <a:t>The current environment is highly </a:t>
            </a:r>
            <a:r>
              <a:rPr lang="en-US" sz="2400" b="1" dirty="0" smtClean="0">
                <a:solidFill>
                  <a:schemeClr val="accent6"/>
                </a:solidFill>
                <a:sym typeface="Symbol" pitchFamily="18" charset="2"/>
              </a:rPr>
              <a:t>dynamic</a:t>
            </a:r>
          </a:p>
          <a:p>
            <a:pPr>
              <a:defRPr/>
            </a:pPr>
            <a:r>
              <a:rPr lang="en-US" sz="2400" dirty="0" smtClean="0">
                <a:sym typeface="Symbol" pitchFamily="18" charset="2"/>
              </a:rPr>
              <a:t>We must adapt to changing market conditions</a:t>
            </a:r>
          </a:p>
          <a:p>
            <a:pPr>
              <a:defRPr/>
            </a:pPr>
            <a:r>
              <a:rPr lang="en-US" sz="2400" dirty="0" smtClean="0">
                <a:sym typeface="Symbol" pitchFamily="18" charset="2"/>
              </a:rPr>
              <a:t>“it’s the economy, stupid”</a:t>
            </a:r>
          </a:p>
          <a:p>
            <a:pPr>
              <a:buClr>
                <a:schemeClr val="tx1"/>
              </a:buClr>
              <a:defRPr/>
            </a:pPr>
            <a:r>
              <a:rPr lang="en-US" sz="2400" dirty="0" smtClean="0">
                <a:solidFill>
                  <a:srgbClr val="FF0000"/>
                </a:solidFill>
                <a:sym typeface="Symbol" pitchFamily="18" charset="2"/>
              </a:rPr>
              <a:t>The Adaptive Markets Hypothesis provides a framework for investing, risk management, financial regulation, and more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9652" y="3262233"/>
            <a:ext cx="1832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environment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763688" y="3703320"/>
            <a:ext cx="1188132" cy="0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95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Traditional Investment Paradigm</a:t>
            </a:r>
            <a:endParaRPr lang="en-US" dirty="0"/>
          </a:p>
        </p:txBody>
      </p:sp>
      <p:sp>
        <p:nvSpPr>
          <p:cNvPr id="12103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58588" y="762000"/>
            <a:ext cx="8497888" cy="3714750"/>
          </a:xfrm>
        </p:spPr>
        <p:txBody>
          <a:bodyPr/>
          <a:lstStyle/>
          <a:p>
            <a:pPr marL="282575" indent="-282575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sz="2800" b="1" dirty="0" smtClean="0"/>
              <a:t>In the beginning…</a:t>
            </a:r>
          </a:p>
          <a:p>
            <a:pPr marL="282575" indent="-282575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sz="3600" b="1" dirty="0" smtClean="0"/>
          </a:p>
          <a:p>
            <a:pPr marL="282575" indent="-282575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sz="2800" b="1" dirty="0" smtClean="0"/>
              <a:t>Implications:</a:t>
            </a:r>
          </a:p>
          <a:p>
            <a:pPr marL="282575" indent="-282575" eaLnBrk="1" hangingPunct="1">
              <a:spcBef>
                <a:spcPct val="0"/>
              </a:spcBef>
            </a:pPr>
            <a:r>
              <a:rPr lang="en-US" sz="2400" dirty="0" smtClean="0"/>
              <a:t>Correlation matters; diversification</a:t>
            </a:r>
          </a:p>
          <a:p>
            <a:pPr marL="282575" indent="-282575" eaLnBrk="1" hangingPunct="1">
              <a:spcBef>
                <a:spcPct val="0"/>
              </a:spcBef>
            </a:pPr>
            <a:r>
              <a:rPr lang="en-US" sz="2400" dirty="0" smtClean="0"/>
              <a:t>Benchmarks, performance attribution</a:t>
            </a:r>
          </a:p>
          <a:p>
            <a:pPr marL="282575" indent="-282575" eaLnBrk="1" hangingPunct="1">
              <a:spcBef>
                <a:spcPct val="0"/>
              </a:spcBef>
            </a:pPr>
            <a:r>
              <a:rPr lang="en-US" sz="2400" dirty="0" smtClean="0"/>
              <a:t>Passive investing</a:t>
            </a:r>
          </a:p>
          <a:p>
            <a:pPr marL="282575" indent="-282575" eaLnBrk="1" hangingPunct="1">
              <a:spcBef>
                <a:spcPct val="0"/>
              </a:spcBef>
            </a:pPr>
            <a:r>
              <a:rPr lang="en-US" sz="2400" dirty="0" smtClean="0"/>
              <a:t>Indexation, hedging, portable alpha</a:t>
            </a:r>
          </a:p>
          <a:p>
            <a:pPr marL="282575" indent="-282575" eaLnBrk="1" hangingPunct="1">
              <a:spcBef>
                <a:spcPct val="0"/>
              </a:spcBef>
            </a:pPr>
            <a:r>
              <a:rPr lang="en-US" sz="2400" dirty="0" smtClean="0"/>
              <a:t>Risk budgeting</a:t>
            </a:r>
          </a:p>
          <a:p>
            <a:pPr marL="282575" indent="-282575" eaLnBrk="1" hangingPunct="1">
              <a:spcBef>
                <a:spcPct val="0"/>
              </a:spcBef>
              <a:buClr>
                <a:schemeClr val="tx1"/>
              </a:buClr>
            </a:pPr>
            <a:r>
              <a:rPr lang="en-US" sz="2400" dirty="0" smtClean="0">
                <a:solidFill>
                  <a:srgbClr val="FF0000"/>
                </a:solidFill>
              </a:rPr>
              <a:t>Framework for fiduciary duties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5127" name="Picture 31"/>
          <p:cNvPicPr>
            <a:picLocks noChangeAspect="1" noChangeArrowheads="1"/>
          </p:cNvPicPr>
          <p:nvPr/>
        </p:nvPicPr>
        <p:blipFill>
          <a:blip r:embed="rId3" cstate="print"/>
          <a:srcRect b="11055"/>
          <a:stretch>
            <a:fillRect/>
          </a:stretch>
        </p:blipFill>
        <p:spPr bwMode="auto">
          <a:xfrm>
            <a:off x="5940153" y="987574"/>
            <a:ext cx="2558411" cy="32403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8" name="Picture 2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1660" y="1381786"/>
            <a:ext cx="3840488" cy="2898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BD44F0A7-0A8D-4C7A-B7F9-A12C4863012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0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0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0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0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10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10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0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10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10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1" grpId="0"/>
      <p:bldP spid="121037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Traditional Investment Paradigm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42574E94-BD76-4370-A477-1DC0309EECB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286146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23603" y="800100"/>
            <a:ext cx="8424863" cy="3086100"/>
          </a:xfrm>
        </p:spPr>
        <p:txBody>
          <a:bodyPr/>
          <a:lstStyle/>
          <a:p>
            <a:pPr marL="282575" indent="-282575" eaLnBrk="1" hangingPunct="1">
              <a:spcBef>
                <a:spcPct val="0"/>
              </a:spcBef>
              <a:spcAft>
                <a:spcPct val="20000"/>
              </a:spcAft>
              <a:buFont typeface="Wingdings" pitchFamily="2" charset="2"/>
              <a:buNone/>
            </a:pPr>
            <a:r>
              <a:rPr lang="en-US" sz="2800" b="1" dirty="0" smtClean="0"/>
              <a:t>But This Framework Requires Several Key Assumptions:</a:t>
            </a:r>
          </a:p>
          <a:p>
            <a:pPr marL="282575" indent="-282575" eaLnBrk="1" hangingPunct="1">
              <a:spcBef>
                <a:spcPct val="0"/>
              </a:spcBef>
              <a:spcAft>
                <a:spcPct val="20000"/>
              </a:spcAft>
            </a:pPr>
            <a:r>
              <a:rPr lang="en-US" sz="2400" dirty="0" smtClean="0"/>
              <a:t>Relationship is </a:t>
            </a:r>
            <a:r>
              <a:rPr lang="en-US" sz="2400" b="1" dirty="0" smtClean="0">
                <a:solidFill>
                  <a:srgbClr val="FF0000"/>
                </a:solidFill>
              </a:rPr>
              <a:t>linear</a:t>
            </a:r>
          </a:p>
          <a:p>
            <a:pPr marL="282575" indent="-282575" eaLnBrk="1" hangingPunct="1">
              <a:spcBef>
                <a:spcPct val="0"/>
              </a:spcBef>
              <a:spcAft>
                <a:spcPct val="20000"/>
              </a:spcAft>
            </a:pPr>
            <a:r>
              <a:rPr lang="en-US" sz="2400" dirty="0" smtClean="0"/>
              <a:t>Relationship is </a:t>
            </a:r>
            <a:r>
              <a:rPr lang="en-US" sz="2400" b="1" dirty="0" smtClean="0">
                <a:solidFill>
                  <a:srgbClr val="FF0000"/>
                </a:solidFill>
              </a:rPr>
              <a:t>static</a:t>
            </a:r>
            <a:r>
              <a:rPr lang="en-US" sz="2400" dirty="0" smtClean="0"/>
              <a:t> across time and circumstances</a:t>
            </a:r>
          </a:p>
          <a:p>
            <a:pPr marL="282575" indent="-282575" eaLnBrk="1" hangingPunct="1">
              <a:spcBef>
                <a:spcPct val="0"/>
              </a:spcBef>
              <a:spcAft>
                <a:spcPct val="20000"/>
              </a:spcAft>
            </a:pPr>
            <a:r>
              <a:rPr lang="en-US" sz="2400" dirty="0" smtClean="0"/>
              <a:t>Parameters can be </a:t>
            </a:r>
            <a:r>
              <a:rPr lang="en-US" sz="2400" b="1" dirty="0" smtClean="0">
                <a:solidFill>
                  <a:srgbClr val="FF0000"/>
                </a:solidFill>
              </a:rPr>
              <a:t>accurately estimated</a:t>
            </a:r>
          </a:p>
          <a:p>
            <a:pPr marL="282575" indent="-282575" eaLnBrk="1" hangingPunct="1">
              <a:spcBef>
                <a:spcPct val="0"/>
              </a:spcBef>
              <a:spcAft>
                <a:spcPct val="20000"/>
              </a:spcAft>
            </a:pPr>
            <a:r>
              <a:rPr lang="en-US" sz="2400" dirty="0" smtClean="0"/>
              <a:t>Investors behave </a:t>
            </a:r>
            <a:r>
              <a:rPr lang="en-US" sz="2400" b="1" dirty="0" smtClean="0">
                <a:solidFill>
                  <a:srgbClr val="FF0000"/>
                </a:solidFill>
              </a:rPr>
              <a:t>rationally</a:t>
            </a:r>
          </a:p>
          <a:p>
            <a:pPr marL="282575" indent="-282575" eaLnBrk="1" hangingPunct="1">
              <a:spcBef>
                <a:spcPct val="0"/>
              </a:spcBef>
              <a:spcAft>
                <a:spcPct val="20000"/>
              </a:spcAft>
            </a:pPr>
            <a:r>
              <a:rPr lang="en-US" sz="2400" dirty="0" smtClean="0"/>
              <a:t>Markets are </a:t>
            </a:r>
            <a:r>
              <a:rPr lang="en-US" sz="2400" b="1" dirty="0" smtClean="0">
                <a:solidFill>
                  <a:srgbClr val="FF0000"/>
                </a:solidFill>
              </a:rPr>
              <a:t>stationary</a:t>
            </a:r>
            <a:r>
              <a:rPr lang="en-US" sz="2400" dirty="0" smtClean="0"/>
              <a:t> (static probability laws)</a:t>
            </a:r>
          </a:p>
          <a:p>
            <a:pPr marL="282575" indent="-282575" eaLnBrk="1" hangingPunct="1">
              <a:spcBef>
                <a:spcPct val="0"/>
              </a:spcBef>
              <a:spcAft>
                <a:spcPct val="20000"/>
              </a:spcAft>
            </a:pPr>
            <a:r>
              <a:rPr lang="en-US" sz="2400" dirty="0" smtClean="0"/>
              <a:t>Markets are </a:t>
            </a:r>
            <a:r>
              <a:rPr lang="en-US" sz="2400" b="1" dirty="0" smtClean="0">
                <a:solidFill>
                  <a:srgbClr val="FF0000"/>
                </a:solidFill>
              </a:rPr>
              <a:t>efficient</a:t>
            </a:r>
          </a:p>
          <a:p>
            <a:pPr marL="282575" indent="-282575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sz="2800" b="1" dirty="0" smtClean="0"/>
              <a:t>What If Some of These Assumptions Don’t Hold?</a:t>
            </a:r>
          </a:p>
          <a:p>
            <a:pPr marL="282575" indent="-282575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b="1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8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8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8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8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8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614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5716" y="1167594"/>
            <a:ext cx="5112568" cy="370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8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Traditional Investment Paradigm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20272" y="1011382"/>
            <a:ext cx="172878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But Do They Still Hold Today??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3748" y="663539"/>
            <a:ext cx="4520276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Cumulative Return of S&amp;P 500 (log scale)</a:t>
            </a:r>
          </a:p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January 1926 to 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December 2015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376603" y="1796807"/>
            <a:ext cx="3522621" cy="1366552"/>
            <a:chOff x="2635219" y="2347004"/>
            <a:chExt cx="3522621" cy="1822070"/>
          </a:xfrm>
        </p:grpSpPr>
        <p:sp>
          <p:nvSpPr>
            <p:cNvPr id="10" name="TextBox 9"/>
            <p:cNvSpPr txBox="1"/>
            <p:nvPr/>
          </p:nvSpPr>
          <p:spPr>
            <a:xfrm rot="19571530">
              <a:off x="2635219" y="3635594"/>
              <a:ext cx="3009991" cy="5334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3333CC"/>
                  </a:solidFill>
                  <a:latin typeface="Calibri"/>
                </a:rPr>
                <a:t>Assumptions Used To Hold</a:t>
              </a:r>
            </a:p>
          </p:txBody>
        </p:sp>
        <p:sp>
          <p:nvSpPr>
            <p:cNvPr id="14" name="Right Arrow 13"/>
            <p:cNvSpPr/>
            <p:nvPr/>
          </p:nvSpPr>
          <p:spPr bwMode="auto">
            <a:xfrm rot="19432858">
              <a:off x="5306940" y="2347004"/>
              <a:ext cx="850900" cy="244475"/>
            </a:xfrm>
            <a:prstGeom prst="rightArrow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5" name="Oval 14"/>
          <p:cNvSpPr/>
          <p:nvPr/>
        </p:nvSpPr>
        <p:spPr bwMode="auto">
          <a:xfrm>
            <a:off x="5976156" y="1347614"/>
            <a:ext cx="1152128" cy="567063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9972" y="4443233"/>
            <a:ext cx="2632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Source: CRSP and author’s calculations.</a:t>
            </a:r>
            <a:endParaRPr lang="en-US" sz="12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BD44F0A7-0A8D-4C7A-B7F9-A12C4863012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 Jan 2018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30"/>
  <p:tag name="DEFAULTHEIGHT" val="4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R_{it} &amp;=&amp; \alpha_i\ +\ \beta_{i}\,F_{t}\ +\ \epsilon_{it}&#10;\end{eqnarray*}&#10;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52"/>
  <p:tag name="PICTUREFILESIZE" val="9150"/>
</p:tagLst>
</file>

<file path=ppt/theme/theme1.xml><?xml version="1.0" encoding="utf-8"?>
<a:theme xmlns:a="http://schemas.openxmlformats.org/drawingml/2006/main" name="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B050"/>
      </a:hlink>
      <a:folHlink>
        <a:srgbClr val="B2B2B2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B2B2B2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Custom 10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70C0"/>
      </a:hlink>
      <a:folHlink>
        <a:srgbClr val="B2B2B2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34749</TotalTime>
  <Words>2204</Words>
  <Application>Microsoft Office PowerPoint</Application>
  <PresentationFormat>On-screen Show (16:9)</PresentationFormat>
  <Paragraphs>343</Paragraphs>
  <Slides>37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61" baseType="lpstr">
      <vt:lpstr>cmr5</vt:lpstr>
      <vt:lpstr>CMMI8</vt:lpstr>
      <vt:lpstr>Calibri</vt:lpstr>
      <vt:lpstr>cmsy7</vt:lpstr>
      <vt:lpstr>CMMI7</vt:lpstr>
      <vt:lpstr>CMR10</vt:lpstr>
      <vt:lpstr>cmmi6</vt:lpstr>
      <vt:lpstr>Arial</vt:lpstr>
      <vt:lpstr>CMMI10</vt:lpstr>
      <vt:lpstr>Times New Roman</vt:lpstr>
      <vt:lpstr>LCMSS8</vt:lpstr>
      <vt:lpstr>Wingdings</vt:lpstr>
      <vt:lpstr>CMSY8</vt:lpstr>
      <vt:lpstr>cmr8</vt:lpstr>
      <vt:lpstr>CMR7</vt:lpstr>
      <vt:lpstr>CMEX10</vt:lpstr>
      <vt:lpstr>linew10</vt:lpstr>
      <vt:lpstr>cmsy10</vt:lpstr>
      <vt:lpstr>Symbol</vt:lpstr>
      <vt:lpstr>cmmi5</vt:lpstr>
      <vt:lpstr>Default Design</vt:lpstr>
      <vt:lpstr>1_Default Design</vt:lpstr>
      <vt:lpstr>4_Default Design</vt:lpstr>
      <vt:lpstr>2_Default Design</vt:lpstr>
      <vt:lpstr>Adaptive Markets: Financial Evolution at the Speed of Thought</vt:lpstr>
      <vt:lpstr>PowerPoint Presentation</vt:lpstr>
      <vt:lpstr>PowerPoint Presentation</vt:lpstr>
      <vt:lpstr>Personal Journey</vt:lpstr>
      <vt:lpstr>PowerPoint Presentation</vt:lpstr>
      <vt:lpstr>Summary</vt:lpstr>
      <vt:lpstr>The Traditional Investment Paradigm</vt:lpstr>
      <vt:lpstr>The Traditional Investment Paradigm</vt:lpstr>
      <vt:lpstr>The Traditional Investment Paradigm</vt:lpstr>
      <vt:lpstr>The Traditional Investment Paradigm</vt:lpstr>
      <vt:lpstr>The Adaptive Markets Hypothesis</vt:lpstr>
      <vt:lpstr>What Do Investors Want?</vt:lpstr>
      <vt:lpstr>Risk Perception and Adaptive Behavior</vt:lpstr>
      <vt:lpstr>Risk Perception and Adaptive Behavior</vt:lpstr>
      <vt:lpstr>Implications for the Current Ecosystem</vt:lpstr>
      <vt:lpstr>A New Investment Paradigm Is Emerging</vt:lpstr>
      <vt:lpstr>A New Investment Paradigm Is Emerging</vt:lpstr>
      <vt:lpstr>What Is An Index??</vt:lpstr>
      <vt:lpstr>What Is An Index??</vt:lpstr>
      <vt:lpstr>What Is An Index??</vt:lpstr>
      <vt:lpstr>What Is An Index??</vt:lpstr>
      <vt:lpstr>What Is An Index??</vt:lpstr>
      <vt:lpstr>Full-Spectrum Investing</vt:lpstr>
      <vt:lpstr>The Opportunity: Precision Indexes</vt:lpstr>
      <vt:lpstr>This Idea Is Not New</vt:lpstr>
      <vt:lpstr>So What’s Missing?</vt:lpstr>
      <vt:lpstr>Artificial vs. Natural Intelligence</vt:lpstr>
      <vt:lpstr>Friend or Foe?</vt:lpstr>
      <vt:lpstr>Friend or Foe?</vt:lpstr>
      <vt:lpstr>PowerPoint Presentation</vt:lpstr>
      <vt:lpstr>PowerPoint Presentation</vt:lpstr>
      <vt:lpstr>Evolution at the Speed of Thought</vt:lpstr>
      <vt:lpstr>Evolution at the Speed of Thought</vt:lpstr>
      <vt:lpstr>Evolution at the Speed of Thought</vt:lpstr>
      <vt:lpstr>PowerPoint Presentation</vt:lpstr>
      <vt:lpstr>Additional References</vt:lpstr>
      <vt:lpstr>Additional References</vt:lpstr>
    </vt:vector>
  </TitlesOfParts>
  <Company>AlphaSimplex Group, LLC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W. Lo</dc:creator>
  <cp:lastModifiedBy>Kristin</cp:lastModifiedBy>
  <cp:revision>1554</cp:revision>
  <cp:lastPrinted>2003-10-28T22:52:12Z</cp:lastPrinted>
  <dcterms:created xsi:type="dcterms:W3CDTF">2003-09-17T05:00:21Z</dcterms:created>
  <dcterms:modified xsi:type="dcterms:W3CDTF">2018-01-25T13:42:58Z</dcterms:modified>
</cp:coreProperties>
</file>